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094" r:id="rId2"/>
    <p:sldId id="1087" r:id="rId3"/>
    <p:sldId id="1074" r:id="rId4"/>
    <p:sldId id="1071" r:id="rId5"/>
    <p:sldId id="1081" r:id="rId6"/>
    <p:sldId id="1072" r:id="rId7"/>
    <p:sldId id="1073" r:id="rId8"/>
    <p:sldId id="258" r:id="rId9"/>
    <p:sldId id="1083" r:id="rId10"/>
    <p:sldId id="1095" r:id="rId11"/>
    <p:sldId id="264" r:id="rId12"/>
    <p:sldId id="10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42093"/>
    <a:srgbClr val="FF40FF"/>
    <a:srgbClr val="00FB92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87543" autoAdjust="0"/>
  </p:normalViewPr>
  <p:slideViewPr>
    <p:cSldViewPr snapToGrid="0">
      <p:cViewPr varScale="1">
        <p:scale>
          <a:sx n="75" d="100"/>
          <a:sy n="75" d="100"/>
        </p:scale>
        <p:origin x="74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8:34.85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9:2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9:24.59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9:24.9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 0,'-5'0,"0"0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9:25.29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9:25.70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9:26.07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  <inkml:trace contextRef="#ctx0" brushRef="#br0" timeOffset="1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16:36:56.36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16:36:56.3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16:36:56.36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16:36:56.36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8:40.0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16:36:56.36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1,'-4'0,"-2"4,1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8T16:36:56.37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8:40.6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8:49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8:51.18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8:57.8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8:58.29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11,'0'-5,"0"-1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8:58.79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138 1,'-9'0,"-17"0,-8 0,-3 0,5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1T14:19:06.4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7592 0,'-11'14,"0"-1,-1-1,0 0,0-1,-2 0,1-1,-30 17,20-13,-93 56,-201 88,-146 19,205-99,-4-12,-2-11,-281 21,-817 4,-1457-50,1851 11,925-33,19-1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0C837-99D2-4153-93B3-DECDBD03871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B05D1-CAF8-4423-86F8-C8013DC53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2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B05D1-CAF8-4423-86F8-C8013DC53E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6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B05D1-CAF8-4423-86F8-C8013DC53E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B05D1-CAF8-4423-86F8-C8013DC53E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4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B05D1-CAF8-4423-86F8-C8013DC53E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3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B05D1-CAF8-4423-86F8-C8013DC53E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B05D1-CAF8-4423-86F8-C8013DC53E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2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B05D1-CAF8-4423-86F8-C8013DC53E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97E0-541A-ECA3-9DFD-B7FE0141A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86314-EB7A-0E61-4C51-B468A5213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5F4A-46F1-593A-6702-24193BF1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A4B7A-EBA2-3EC5-BA30-006F400B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4545-209D-F6ED-950B-9E731E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1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4710-BED2-6080-81BA-EF13A4E2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6DA09-EF92-F3EB-9DC2-A16D8D821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8238D-C899-0EBF-A52C-DBBAE366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66BE0-4D6E-5C62-9834-93C9FD2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78E9A-B93D-ACA2-8C7E-88D884E5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0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505EF-B9AD-D5ED-61E7-EA1F555D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BCFBF-E391-DF1D-51A6-A4D4AADAA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1F047-C3C4-7313-71CA-54C42F8B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797D0-747E-01AC-1102-4428463F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FCCA7-8CA5-4D55-6EAD-535790BA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6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2A9A-D835-1BA0-73B2-E6C8557B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EB65-D444-CB57-B7C5-93984BDA5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C6E33-2807-5BCE-E105-E5F73688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AFE0-C9BD-560F-896B-C016DDEC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1F967-1758-2F97-C559-C1DDEEF1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759D-6CA6-136E-CAAC-CFDE7CB0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A5671-C08B-9F97-D895-FEB73647F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3C329-6357-C5E9-56B5-A4A00646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3FC78-C66A-8181-B733-978F96D8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8E80-373C-C317-29F0-06535E8F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6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8402-2098-0807-8E69-3087A86B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DFD3B-4C0E-E9CE-033C-B190813F2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0D005-F5B0-E037-D3D7-4FBCAB12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1E9FC-40A3-E523-A879-CADEC4DE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1DF53-BFF2-0547-AFED-8E2C6192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D005F-FB17-53F3-CB78-981094EF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5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A101-AA5D-77BF-6BC5-51A148F7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BAA1-AC14-89D7-DCD9-31DD80CF2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8D368-C77D-E5FD-B3D3-3A2D34108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94E84-C542-3CCA-EBF9-1F2A0A17D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3D40A-AC75-8CEF-42F8-ED9C69DC5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52FFB-5A90-9056-7263-EF91F224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5940E-2327-D17D-71A5-97FD5CB3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F336E-3CCC-2734-DB90-8E69CA69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1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9462-6AE4-E7AB-5D58-C7CA31A8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E8B9E-A5AC-641E-64BE-3537C7D9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35AA6-4607-D023-CE4D-929A77BC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B392E-63D9-73E3-EC48-000A309B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DCC93-49C9-3F46-00E6-DB9BDE0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7FEBB-3C39-65B8-83A4-0DB1667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8B494-DEAF-1CF8-B7D7-7AF94375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00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96DE-ADAB-5FDB-F59D-1E97CD1A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61E7E-E17C-6957-FC77-C2266F4B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7C645-9AD3-CCED-A03A-52D22D26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19F9D-A5EC-D116-F6E6-B0F6213B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53F9A-F598-D758-5125-15125BDF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A6D56-E7F2-7629-39F4-1F828A62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9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B997-D52E-C202-7578-24B6FA52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6A573-227B-6BF1-F184-F92B2C565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9FE2-47DF-B4CB-B1D7-E013A509F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DC4DB-FEA3-1259-0CCE-9F9CEB4A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E1B50-E4B5-F4F5-C5F7-A5F05DF2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77E0A-C83A-DDCE-8B6C-B5661274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8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8A8F2E-99AF-214B-6F5C-93CE0E2B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FBCA4-D2C8-5E97-215E-EBE533FE2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B8BC7-AE8E-EAB0-7722-115CF6F0E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C7388-8F53-45AE-89AF-E2170D7FE5EA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BD70E-24C6-F086-A2E9-7192DA0BE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02935-7864-26AC-8EED-1467E495A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E978-2725-45C1-8B50-78FEC18E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customXml" Target="../ink/ink19.xml"/><Relationship Id="rId2" Type="http://schemas.openxmlformats.org/officeDocument/2006/relationships/image" Target="../media/image11.png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customXml" Target="../ink/ink18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17.xml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f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9.xml"/><Relationship Id="rId3" Type="http://schemas.openxmlformats.org/officeDocument/2006/relationships/image" Target="../media/image180.png"/><Relationship Id="rId42" Type="http://schemas.openxmlformats.org/officeDocument/2006/relationships/image" Target="../media/image140.png"/><Relationship Id="rId47" Type="http://schemas.openxmlformats.org/officeDocument/2006/relationships/customXml" Target="../ink/ink13.xml"/><Relationship Id="rId7" Type="http://schemas.openxmlformats.org/officeDocument/2006/relationships/customXml" Target="../ink/ink5.xml"/><Relationship Id="rId12" Type="http://schemas.openxmlformats.org/officeDocument/2006/relationships/image" Target="../media/image220.png"/><Relationship Id="rId46" Type="http://schemas.openxmlformats.org/officeDocument/2006/relationships/customXml" Target="../ink/ink1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customXml" Target="../ink/ink8.xml"/><Relationship Id="rId45" Type="http://schemas.openxmlformats.org/officeDocument/2006/relationships/image" Target="../media/image50.png"/><Relationship Id="rId5" Type="http://schemas.openxmlformats.org/officeDocument/2006/relationships/customXml" Target="../ink/ink3.xml"/><Relationship Id="rId49" Type="http://schemas.openxmlformats.org/officeDocument/2006/relationships/customXml" Target="../ink/ink15.xml"/><Relationship Id="rId10" Type="http://schemas.openxmlformats.org/officeDocument/2006/relationships/image" Target="../media/image210.png"/><Relationship Id="rId44" Type="http://schemas.openxmlformats.org/officeDocument/2006/relationships/customXml" Target="../ink/ink11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43" Type="http://schemas.openxmlformats.org/officeDocument/2006/relationships/customXml" Target="../ink/ink10.xml"/><Relationship Id="rId48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6C2D-16E3-4583-48C0-DB75CE9A0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26726"/>
            <a:ext cx="9144000" cy="19359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North of England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LFS Clinical Care and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1F7D-79F3-50CF-6F89-9E0F6B587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51" y="2666936"/>
            <a:ext cx="11000095" cy="25667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Dr Emma R Woodward FRCP PhD</a:t>
            </a:r>
            <a:endParaRPr lang="en-US" dirty="0"/>
          </a:p>
          <a:p>
            <a:r>
              <a:rPr lang="en-US" sz="2800" dirty="0"/>
              <a:t>Consultant Clinical Geneticist, Manchester Centre for Genomic Medicine</a:t>
            </a:r>
          </a:p>
          <a:p>
            <a:r>
              <a:rPr lang="en-US" sz="2800" dirty="0"/>
              <a:t>Honorary Senior Lecturer, University of Manchester</a:t>
            </a:r>
          </a:p>
          <a:p>
            <a:r>
              <a:rPr lang="en-US" sz="2800" dirty="0"/>
              <a:t>Co-Director of Research, International Alliance for Cancer Early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D4A56-2CC7-9246-4DFB-24E1C097D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6" y="4992584"/>
            <a:ext cx="3134162" cy="1486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17FA9-DD95-376E-34C4-C4E635E0E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75" y="4992584"/>
            <a:ext cx="2745125" cy="1588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22BFD-9037-21F8-DDB6-0043D64BB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717" y="4992584"/>
            <a:ext cx="3543795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0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5A74-59B3-2D9E-49BC-DD84611F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95" y="4402153"/>
            <a:ext cx="11775972" cy="1127730"/>
          </a:xfrm>
        </p:spPr>
        <p:txBody>
          <a:bodyPr>
            <a:normAutofit fontScale="92500"/>
          </a:bodyPr>
          <a:lstStyle/>
          <a:p>
            <a:r>
              <a:rPr lang="en-GB" dirty="0"/>
              <a:t>Participation is entirely optional, we offer but is totally up to individual / parents</a:t>
            </a:r>
          </a:p>
          <a:p>
            <a:r>
              <a:rPr lang="en-GB" dirty="0"/>
              <a:t>Not being involved does not prejudice clinical care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F0F7F5-485B-CFBF-CF77-711F86168671}"/>
              </a:ext>
            </a:extLst>
          </p:cNvPr>
          <p:cNvSpPr txBox="1">
            <a:spLocks/>
          </p:cNvSpPr>
          <p:nvPr/>
        </p:nvSpPr>
        <p:spPr>
          <a:xfrm>
            <a:off x="269795" y="316825"/>
            <a:ext cx="11652410" cy="659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00FF"/>
                </a:solidFill>
                <a:latin typeface="+mn-lt"/>
              </a:rPr>
              <a:t>Li Fraumeni Syndrome Discovery Research in Manchester</a:t>
            </a:r>
          </a:p>
          <a:p>
            <a:endParaRPr lang="en-GB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4FF894-2897-4A22-A427-1DC47C88D979}"/>
              </a:ext>
            </a:extLst>
          </p:cNvPr>
          <p:cNvSpPr txBox="1">
            <a:spLocks/>
          </p:cNvSpPr>
          <p:nvPr/>
        </p:nvSpPr>
        <p:spPr>
          <a:xfrm>
            <a:off x="393357" y="1403527"/>
            <a:ext cx="11652410" cy="202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srgbClr val="0000FF"/>
                </a:solidFill>
              </a:rPr>
              <a:t>New ways of detecting cancer early </a:t>
            </a:r>
          </a:p>
          <a:p>
            <a:r>
              <a:rPr lang="en-GB" sz="2600" dirty="0">
                <a:solidFill>
                  <a:srgbClr val="0000FF"/>
                </a:solidFill>
              </a:rPr>
              <a:t>Early changes in tissue: normal → cancer</a:t>
            </a:r>
            <a:br>
              <a:rPr lang="en-GB" sz="2600" dirty="0">
                <a:solidFill>
                  <a:srgbClr val="0000FF"/>
                </a:solidFill>
              </a:rPr>
            </a:br>
            <a:r>
              <a:rPr lang="en-GB" sz="2600" dirty="0">
                <a:solidFill>
                  <a:srgbClr val="0000FF"/>
                </a:solidFill>
              </a:rPr>
              <a:t>Need to know this, to then think about interception</a:t>
            </a:r>
          </a:p>
          <a:p>
            <a:r>
              <a:rPr lang="en-GB" sz="2600" dirty="0">
                <a:solidFill>
                  <a:srgbClr val="0000FF"/>
                </a:solidFill>
              </a:rPr>
              <a:t>Interception</a:t>
            </a:r>
          </a:p>
          <a:p>
            <a:r>
              <a:rPr lang="en-GB" sz="2600" dirty="0">
                <a:solidFill>
                  <a:srgbClr val="0000FF"/>
                </a:solidFill>
              </a:rPr>
              <a:t>Collaboration with Ontario Institute for Cancer Research (OICR)</a:t>
            </a:r>
          </a:p>
          <a:p>
            <a:endParaRPr lang="en-GB" sz="2600" dirty="0"/>
          </a:p>
          <a:p>
            <a:endParaRPr lang="en-GB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196D8-2C7B-7163-624A-92498A2B7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318" y="5509133"/>
            <a:ext cx="2664108" cy="1032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52CDF-E8D2-A229-A0F7-26EB7D977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312" y="5509133"/>
            <a:ext cx="1386981" cy="10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0DE1D1-7FC5-29E5-2C3E-6D02FBA6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752" y="2595164"/>
            <a:ext cx="1386981" cy="1003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DF99D0-2912-943B-6CC9-89C2FC29C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968" y="3864445"/>
            <a:ext cx="2114550" cy="819150"/>
          </a:xfrm>
          <a:prstGeom prst="rect">
            <a:avLst/>
          </a:prstGeom>
        </p:spPr>
      </p:pic>
      <p:pic>
        <p:nvPicPr>
          <p:cNvPr id="15" name="Picture 2" descr="Blood _parts _vial">
            <a:extLst>
              <a:ext uri="{FF2B5EF4-FFF2-40B4-BE49-F238E27FC236}">
                <a16:creationId xmlns:a16="http://schemas.microsoft.com/office/drawing/2014/main" id="{84F2BFB1-27C8-F4B6-90E0-1C1FCE61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9" y="2774353"/>
            <a:ext cx="1797050" cy="27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D37BA8-E25A-C7B3-B444-4735B00281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26" b="3073"/>
          <a:stretch/>
        </p:blipFill>
        <p:spPr>
          <a:xfrm>
            <a:off x="5276444" y="2840841"/>
            <a:ext cx="2312972" cy="22471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234531-C512-E47C-6AFD-36543E05E190}"/>
              </a:ext>
            </a:extLst>
          </p:cNvPr>
          <p:cNvSpPr txBox="1"/>
          <p:nvPr/>
        </p:nvSpPr>
        <p:spPr>
          <a:xfrm>
            <a:off x="8353436" y="4846754"/>
            <a:ext cx="3520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Data sharing is key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30425-190E-1531-5171-0FE5260E039E}"/>
              </a:ext>
            </a:extLst>
          </p:cNvPr>
          <p:cNvSpPr txBox="1">
            <a:spLocks/>
          </p:cNvSpPr>
          <p:nvPr/>
        </p:nvSpPr>
        <p:spPr>
          <a:xfrm>
            <a:off x="221824" y="687675"/>
            <a:ext cx="11652410" cy="659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srgbClr val="0000FF"/>
              </a:solidFill>
              <a:latin typeface="+mn-lt"/>
            </a:endParaRPr>
          </a:p>
          <a:p>
            <a:endParaRPr lang="en-GB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BB9104-9DBA-D9C5-EADA-326BE2AFC836}"/>
              </a:ext>
            </a:extLst>
          </p:cNvPr>
          <p:cNvSpPr txBox="1">
            <a:spLocks/>
          </p:cNvSpPr>
          <p:nvPr/>
        </p:nvSpPr>
        <p:spPr>
          <a:xfrm>
            <a:off x="361568" y="1086400"/>
            <a:ext cx="11495485" cy="659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00FF"/>
                </a:solidFill>
                <a:latin typeface="+mn-lt"/>
              </a:rPr>
              <a:t>University of Manchester researchers are aiming to co-develop a cancer early detection blood test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6B2600-3722-2EE2-7D7B-F27651BC27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0" t="35814" r="81760" b="21265"/>
          <a:stretch/>
        </p:blipFill>
        <p:spPr>
          <a:xfrm>
            <a:off x="2859288" y="2749128"/>
            <a:ext cx="1457547" cy="2715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BFD91A-DB5D-110E-35FF-9A812A7A8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353" y="5141061"/>
            <a:ext cx="2509838" cy="2130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3346AE-C82B-954D-33E0-80CBDD7586F7}"/>
                  </a:ext>
                </a:extLst>
              </p14:cNvPr>
              <p14:cNvContentPartPr/>
              <p14:nvPr/>
            </p14:nvContentPartPr>
            <p14:xfrm>
              <a:off x="3124849" y="4567333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3346AE-C82B-954D-33E0-80CBDD7586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0849" y="4459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F69CB7A-DAAC-6942-2C1E-3D1CBE0CA9BA}"/>
                  </a:ext>
                </a:extLst>
              </p14:cNvPr>
              <p14:cNvContentPartPr/>
              <p14:nvPr/>
            </p14:nvContentPartPr>
            <p14:xfrm>
              <a:off x="3124849" y="3147853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F69CB7A-DAAC-6942-2C1E-3D1CBE0CA9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0849" y="30398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704D66-B876-7676-F9FC-A95F0911C895}"/>
                  </a:ext>
                </a:extLst>
              </p14:cNvPr>
              <p14:cNvContentPartPr/>
              <p14:nvPr/>
            </p14:nvContentPartPr>
            <p14:xfrm>
              <a:off x="3124849" y="3147853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704D66-B876-7676-F9FC-A95F0911C8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0849" y="30398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0BA0879-9A96-2456-CF75-94CC7CB3E152}"/>
                  </a:ext>
                </a:extLst>
              </p14:cNvPr>
              <p14:cNvContentPartPr/>
              <p14:nvPr/>
            </p14:nvContentPartPr>
            <p14:xfrm>
              <a:off x="3124849" y="3147853"/>
              <a:ext cx="4320" cy="6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0BA0879-9A96-2456-CF75-94CC7CB3E1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5940" y="3033500"/>
                <a:ext cx="121745" cy="234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3138C04-D7A3-D128-993E-A879123851C2}"/>
                  </a:ext>
                </a:extLst>
              </p14:cNvPr>
              <p14:cNvContentPartPr/>
              <p14:nvPr/>
            </p14:nvContentPartPr>
            <p14:xfrm>
              <a:off x="3790276" y="3085300"/>
              <a:ext cx="5400" cy="3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3138C04-D7A3-D128-993E-A87912385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39651" y="2966500"/>
                <a:ext cx="106313" cy="241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16B4B61-172A-3D12-6BF0-9F763D67030A}"/>
                  </a:ext>
                </a:extLst>
              </p14:cNvPr>
              <p14:cNvContentPartPr/>
              <p14:nvPr/>
            </p14:nvContentPartPr>
            <p14:xfrm>
              <a:off x="4649596" y="274912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16B4B61-172A-3D12-6BF0-9F763D6703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95596" y="2641128"/>
                <a:ext cx="108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075338-36C7-046C-E708-5476C3527E23}"/>
              </a:ext>
            </a:extLst>
          </p:cNvPr>
          <p:cNvCxnSpPr>
            <a:cxnSpLocks/>
          </p:cNvCxnSpPr>
          <p:nvPr/>
        </p:nvCxnSpPr>
        <p:spPr>
          <a:xfrm>
            <a:off x="2300599" y="4108199"/>
            <a:ext cx="460711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3D96CAB-F042-D96C-3315-1208E375C2E8}"/>
              </a:ext>
            </a:extLst>
          </p:cNvPr>
          <p:cNvSpPr/>
          <p:nvPr/>
        </p:nvSpPr>
        <p:spPr>
          <a:xfrm>
            <a:off x="4143620" y="3980814"/>
            <a:ext cx="323060" cy="36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B6A451D-62CD-4FEE-2E25-2D98C88F2A45}"/>
              </a:ext>
            </a:extLst>
          </p:cNvPr>
          <p:cNvCxnSpPr>
            <a:cxnSpLocks/>
          </p:cNvCxnSpPr>
          <p:nvPr/>
        </p:nvCxnSpPr>
        <p:spPr>
          <a:xfrm>
            <a:off x="4419240" y="4108199"/>
            <a:ext cx="460711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3C9F73-8571-70DA-75AD-FF8471BB5AF6}"/>
              </a:ext>
            </a:extLst>
          </p:cNvPr>
          <p:cNvSpPr txBox="1"/>
          <p:nvPr/>
        </p:nvSpPr>
        <p:spPr>
          <a:xfrm>
            <a:off x="9445820" y="1970340"/>
            <a:ext cx="22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Collaboration:</a:t>
            </a:r>
          </a:p>
        </p:txBody>
      </p:sp>
    </p:spTree>
    <p:extLst>
      <p:ext uri="{BB962C8B-B14F-4D97-AF65-F5344CB8AC3E}">
        <p14:creationId xmlns:p14="http://schemas.microsoft.com/office/powerpoint/2010/main" val="124407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6461EF-3420-6114-5F08-CCB0968925ED}"/>
              </a:ext>
            </a:extLst>
          </p:cNvPr>
          <p:cNvSpPr txBox="1"/>
          <p:nvPr/>
        </p:nvSpPr>
        <p:spPr>
          <a:xfrm>
            <a:off x="92772" y="92249"/>
            <a:ext cx="1201249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Inputs from our active Patient Research Focus Group shapes the research study design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763FF-123E-A868-2CE6-B745917886E9}"/>
              </a:ext>
            </a:extLst>
          </p:cNvPr>
          <p:cNvSpPr txBox="1"/>
          <p:nvPr/>
        </p:nvSpPr>
        <p:spPr>
          <a:xfrm>
            <a:off x="303028" y="2650492"/>
            <a:ext cx="5314535" cy="3870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3050" indent="-273050">
              <a:lnSpc>
                <a:spcPct val="90000"/>
              </a:lnSpc>
              <a:spcAft>
                <a:spcPts val="1500"/>
              </a:spcAft>
              <a:buFont typeface="Arial"/>
              <a:buChar char="•"/>
            </a:pPr>
            <a:r>
              <a:rPr lang="en-GB" sz="3000" dirty="0">
                <a:solidFill>
                  <a:srgbClr val="0000FF"/>
                </a:solidFill>
                <a:latin typeface="Franklin Gothic Book"/>
                <a:cs typeface="Franklin Gothic Book"/>
              </a:rPr>
              <a:t>Safe Space</a:t>
            </a:r>
          </a:p>
          <a:p>
            <a:pPr marL="273050" indent="-273050">
              <a:lnSpc>
                <a:spcPct val="90000"/>
              </a:lnSpc>
              <a:spcAft>
                <a:spcPts val="1500"/>
              </a:spcAft>
              <a:buFont typeface="Arial"/>
              <a:buChar char="•"/>
            </a:pPr>
            <a:r>
              <a:rPr lang="en-GB" sz="3000" dirty="0">
                <a:solidFill>
                  <a:srgbClr val="0000FF"/>
                </a:solidFill>
                <a:latin typeface="Franklin Gothic Book"/>
                <a:cs typeface="Franklin Gothic Book"/>
              </a:rPr>
              <a:t>Confidential</a:t>
            </a:r>
          </a:p>
          <a:p>
            <a:pPr marL="273050" indent="-273050">
              <a:lnSpc>
                <a:spcPct val="90000"/>
              </a:lnSpc>
              <a:spcAft>
                <a:spcPts val="1500"/>
              </a:spcAft>
              <a:buFont typeface="Arial"/>
              <a:buChar char="•"/>
            </a:pPr>
            <a:r>
              <a:rPr lang="en-GB" sz="3000" dirty="0">
                <a:solidFill>
                  <a:srgbClr val="0000FF"/>
                </a:solidFill>
                <a:latin typeface="Franklin Gothic Book"/>
                <a:cs typeface="Franklin Gothic Book"/>
              </a:rPr>
              <a:t>Thoughts and questions</a:t>
            </a:r>
          </a:p>
          <a:p>
            <a:pPr marL="273050" indent="-273050">
              <a:lnSpc>
                <a:spcPct val="90000"/>
              </a:lnSpc>
              <a:spcAft>
                <a:spcPts val="1500"/>
              </a:spcAft>
              <a:buFont typeface="Arial"/>
              <a:buChar char="•"/>
            </a:pPr>
            <a:r>
              <a:rPr lang="en-GB" sz="3000" dirty="0">
                <a:solidFill>
                  <a:srgbClr val="0000FF"/>
                </a:solidFill>
                <a:latin typeface="Franklin Gothic Book"/>
                <a:cs typeface="Franklin Gothic Book"/>
              </a:rPr>
              <a:t>Stepping away</a:t>
            </a:r>
          </a:p>
          <a:p>
            <a:pPr marL="273050" indent="-273050">
              <a:lnSpc>
                <a:spcPct val="90000"/>
              </a:lnSpc>
              <a:spcAft>
                <a:spcPts val="1500"/>
              </a:spcAft>
              <a:buFont typeface="Arial"/>
              <a:buChar char="•"/>
            </a:pPr>
            <a:r>
              <a:rPr lang="en-GB" sz="3000" dirty="0">
                <a:solidFill>
                  <a:srgbClr val="0000FF"/>
                </a:solidFill>
                <a:latin typeface="Franklin Gothic Book"/>
                <a:cs typeface="Franklin Gothic Book"/>
              </a:rPr>
              <a:t>Comfort Breaks</a:t>
            </a:r>
          </a:p>
          <a:p>
            <a:pPr marL="273050" indent="-273050">
              <a:lnSpc>
                <a:spcPct val="90000"/>
              </a:lnSpc>
              <a:spcAft>
                <a:spcPts val="1500"/>
              </a:spcAft>
              <a:buFont typeface="Arial"/>
              <a:buChar char="•"/>
            </a:pPr>
            <a:r>
              <a:rPr lang="en-GB" sz="3000" dirty="0">
                <a:solidFill>
                  <a:srgbClr val="0000FF"/>
                </a:solidFill>
                <a:latin typeface="Franklin Gothic Book"/>
                <a:cs typeface="Franklin Gothic Book"/>
              </a:rPr>
              <a:t>Reimburse attendees for their time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E059-C6FC-6EDF-A1A6-3B37BE84D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 r="6483"/>
          <a:stretch/>
        </p:blipFill>
        <p:spPr>
          <a:xfrm>
            <a:off x="-222741" y="1373635"/>
            <a:ext cx="2122674" cy="1724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E2B1E-A09B-C635-2813-5536DF3F329F}"/>
              </a:ext>
            </a:extLst>
          </p:cNvPr>
          <p:cNvPicPr/>
          <p:nvPr/>
        </p:nvPicPr>
        <p:blipFill rotWithShape="1">
          <a:blip r:embed="rId4"/>
          <a:srcRect l="53263" t="43874" r="35019" b="17563"/>
          <a:stretch/>
        </p:blipFill>
        <p:spPr bwMode="auto">
          <a:xfrm>
            <a:off x="3162028" y="4278258"/>
            <a:ext cx="796706" cy="139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1FBDF-AED2-58F4-D011-9A1E376269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2031" r="33254" b="21503"/>
          <a:stretch/>
        </p:blipFill>
        <p:spPr>
          <a:xfrm>
            <a:off x="3160787" y="2671112"/>
            <a:ext cx="2338363" cy="1117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4C1CFA-6701-F484-568D-E94F356787BE}"/>
              </a:ext>
            </a:extLst>
          </p:cNvPr>
          <p:cNvSpPr/>
          <p:nvPr/>
        </p:nvSpPr>
        <p:spPr>
          <a:xfrm>
            <a:off x="199534" y="1308917"/>
            <a:ext cx="5695360" cy="5226671"/>
          </a:xfrm>
          <a:prstGeom prst="rect">
            <a:avLst/>
          </a:prstGeom>
          <a:noFill/>
          <a:ln>
            <a:solidFill>
              <a:srgbClr val="00B6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B0AA61-222F-9470-9025-B364392D295C}"/>
              </a:ext>
            </a:extLst>
          </p:cNvPr>
          <p:cNvSpPr txBox="1"/>
          <p:nvPr/>
        </p:nvSpPr>
        <p:spPr>
          <a:xfrm>
            <a:off x="6215407" y="1449610"/>
            <a:ext cx="531619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400" b="1" dirty="0">
                <a:solidFill>
                  <a:srgbClr val="0000FF"/>
                </a:solidFill>
                <a:latin typeface="Franklin Gothic Book"/>
              </a:rPr>
              <a:t>Ongoing open dialogue </a:t>
            </a:r>
          </a:p>
          <a:p>
            <a:endParaRPr lang="en-GB" sz="3400" b="1" dirty="0">
              <a:solidFill>
                <a:srgbClr val="0000FF"/>
              </a:solidFill>
              <a:latin typeface="Franklin Gothic Book"/>
            </a:endParaRPr>
          </a:p>
          <a:p>
            <a:endParaRPr lang="en-GB" sz="3400" b="1" dirty="0">
              <a:solidFill>
                <a:srgbClr val="0000FF"/>
              </a:solidFill>
              <a:latin typeface="Franklin Gothic Book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latin typeface="Franklin Gothic Book"/>
              </a:rPr>
              <a:t>We share our contact details  - participants can get in touch if they have ideas for future research </a:t>
            </a:r>
          </a:p>
          <a:p>
            <a:pPr marL="342900" indent="-342900">
              <a:buFontTx/>
              <a:buChar char="-"/>
            </a:pPr>
            <a:endParaRPr lang="en-GB" sz="2200" dirty="0">
              <a:latin typeface="Franklin Gothic Book"/>
            </a:endParaRPr>
          </a:p>
          <a:p>
            <a:pPr marL="342900" indent="-342900">
              <a:buFontTx/>
              <a:buChar char="-"/>
            </a:pPr>
            <a:endParaRPr lang="en-GB" sz="2200" dirty="0">
              <a:latin typeface="Franklin Gothic Book"/>
            </a:endParaRPr>
          </a:p>
          <a:p>
            <a:pPr marL="342900" indent="-342900">
              <a:buFontTx/>
              <a:buChar char="-"/>
            </a:pPr>
            <a:endParaRPr lang="en-GB" sz="2200" dirty="0">
              <a:latin typeface="Franklin Gothic Book"/>
            </a:endParaRPr>
          </a:p>
          <a:p>
            <a:pPr marL="342900" indent="-342900">
              <a:buFontTx/>
              <a:buChar char="-"/>
            </a:pPr>
            <a:r>
              <a:rPr lang="en-GB" sz="2200" dirty="0">
                <a:latin typeface="Franklin Gothic Book"/>
              </a:rPr>
              <a:t>We welcome feedback and adapt the delivery of the forum to suit the attendees</a:t>
            </a:r>
            <a:endParaRPr lang="en-GB" sz="2200" dirty="0">
              <a:latin typeface="Franklin Gothic Book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356342-90D1-4328-191E-57822CB8162B}"/>
              </a:ext>
            </a:extLst>
          </p:cNvPr>
          <p:cNvSpPr/>
          <p:nvPr/>
        </p:nvSpPr>
        <p:spPr>
          <a:xfrm>
            <a:off x="5989164" y="1292578"/>
            <a:ext cx="5695360" cy="5243010"/>
          </a:xfrm>
          <a:prstGeom prst="rect">
            <a:avLst/>
          </a:prstGeom>
          <a:noFill/>
          <a:ln>
            <a:solidFill>
              <a:srgbClr val="00B6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06C76-8E04-E753-6476-83F093585022}"/>
              </a:ext>
            </a:extLst>
          </p:cNvPr>
          <p:cNvSpPr txBox="1"/>
          <p:nvPr/>
        </p:nvSpPr>
        <p:spPr>
          <a:xfrm>
            <a:off x="8229600" y="6662638"/>
            <a:ext cx="4216496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1200" i="1" dirty="0">
                <a:solidFill>
                  <a:srgbClr val="011893"/>
                </a:solidFill>
                <a:latin typeface="Franklin Gothic Book"/>
                <a:ea typeface="+mn-lt"/>
                <a:cs typeface="+mn-lt"/>
              </a:rPr>
              <a:t>Slide created by Stephanie Ng, University of Manchester</a:t>
            </a:r>
            <a:endParaRPr lang="en-GB" sz="1200" i="1" dirty="0">
              <a:solidFill>
                <a:srgbClr val="011893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78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EC12-1A22-82A3-1D02-73FCFEA8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27" y="2227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FF"/>
                </a:solidFill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E8AA-DAD8-8DEC-882B-B491AB24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26" y="1659545"/>
            <a:ext cx="10397153" cy="2826370"/>
          </a:xfrm>
        </p:spPr>
        <p:txBody>
          <a:bodyPr>
            <a:normAutofit/>
          </a:bodyPr>
          <a:lstStyle/>
          <a:p>
            <a:r>
              <a:rPr lang="en-GB" dirty="0"/>
              <a:t>The role of a Consultant Clinical Geneticist</a:t>
            </a:r>
          </a:p>
          <a:p>
            <a:r>
              <a:rPr lang="en-GB" dirty="0"/>
              <a:t>Clinical pathway – surveillance</a:t>
            </a:r>
          </a:p>
          <a:p>
            <a:r>
              <a:rPr lang="en-GB" dirty="0"/>
              <a:t>Service evaluation studies </a:t>
            </a:r>
          </a:p>
          <a:p>
            <a:r>
              <a:rPr lang="en-GB" dirty="0"/>
              <a:t>University of Manchester’s involvement in translational research</a:t>
            </a:r>
          </a:p>
          <a:p>
            <a:r>
              <a:rPr lang="en-GB" dirty="0"/>
              <a:t>Patient research focus group</a:t>
            </a:r>
          </a:p>
        </p:txBody>
      </p:sp>
    </p:spTree>
    <p:extLst>
      <p:ext uri="{BB962C8B-B14F-4D97-AF65-F5344CB8AC3E}">
        <p14:creationId xmlns:p14="http://schemas.microsoft.com/office/powerpoint/2010/main" val="315846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EC12-1A22-82A3-1D02-73FCFEA8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16817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00FF"/>
                </a:solidFill>
                <a:latin typeface="+mn-lt"/>
              </a:rPr>
              <a:t>Consultant Clinical Geneticist, medically qualified</a:t>
            </a:r>
            <a:br>
              <a:rPr lang="en-GB" sz="3600" b="1" dirty="0">
                <a:solidFill>
                  <a:srgbClr val="0000FF"/>
                </a:solidFill>
                <a:latin typeface="+mn-lt"/>
              </a:rPr>
            </a:br>
            <a:r>
              <a:rPr lang="en-GB" sz="3600" b="1" dirty="0">
                <a:solidFill>
                  <a:srgbClr val="0000FF"/>
                </a:solidFill>
                <a:latin typeface="+mn-lt"/>
              </a:rPr>
              <a:t>Hereditary Cancer Predisposition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E8AA-DAD8-8DEC-882B-B491AB24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3919"/>
            <a:ext cx="12192000" cy="4481661"/>
          </a:xfrm>
        </p:spPr>
        <p:txBody>
          <a:bodyPr>
            <a:normAutofit/>
          </a:bodyPr>
          <a:lstStyle/>
          <a:p>
            <a:r>
              <a:rPr lang="en-GB" sz="2200" dirty="0"/>
              <a:t>Assessing risk, working out likelihood of high-risk hereditary predisposition for pattern / types of cancer in individual /family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Where there is likely high-risk hereditary predisposition</a:t>
            </a:r>
            <a:br>
              <a:rPr lang="en-GB" sz="2200" dirty="0"/>
            </a:br>
            <a:r>
              <a:rPr lang="en-GB" sz="2200" dirty="0"/>
              <a:t>→ put appropriate cancer prevention and / or early detection strategies into place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Early detection	picking up a cancer before individual notices anything amiss</a:t>
            </a:r>
            <a:br>
              <a:rPr lang="en-GB" sz="2200" dirty="0"/>
            </a:br>
            <a:r>
              <a:rPr lang="en-GB" sz="2200" dirty="0"/>
              <a:t>			not diagnostic investigation of new symptoms / signs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5416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9B0636-FB1A-69FD-566F-AE6E237CB251}"/>
              </a:ext>
            </a:extLst>
          </p:cNvPr>
          <p:cNvGrpSpPr/>
          <p:nvPr/>
        </p:nvGrpSpPr>
        <p:grpSpPr>
          <a:xfrm>
            <a:off x="163411" y="172863"/>
            <a:ext cx="6620120" cy="6512273"/>
            <a:chOff x="247819" y="172863"/>
            <a:chExt cx="6620120" cy="65122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266A01-E674-720A-56BA-AEA63CED2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819" y="172863"/>
              <a:ext cx="6620120" cy="651227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A7B22E-28A6-53FD-3B3F-C85164107FAF}"/>
                </a:ext>
              </a:extLst>
            </p:cNvPr>
            <p:cNvSpPr/>
            <p:nvPr/>
          </p:nvSpPr>
          <p:spPr>
            <a:xfrm>
              <a:off x="2295939" y="983974"/>
              <a:ext cx="1311965" cy="19878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215E764-4698-163B-2CA3-15BD5E729F3C}"/>
              </a:ext>
            </a:extLst>
          </p:cNvPr>
          <p:cNvSpPr txBox="1"/>
          <p:nvPr/>
        </p:nvSpPr>
        <p:spPr>
          <a:xfrm>
            <a:off x="770363" y="6642932"/>
            <a:ext cx="55166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https://www.genturis.eu/l=eng/Assets/TP53-Surveillance-Guideline---ERN-GENTURIS-Version7011.pdf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B3B1-6440-CE64-A718-73D39A45A2AE}"/>
              </a:ext>
            </a:extLst>
          </p:cNvPr>
          <p:cNvSpPr txBox="1"/>
          <p:nvPr/>
        </p:nvSpPr>
        <p:spPr>
          <a:xfrm>
            <a:off x="6893170" y="1422733"/>
            <a:ext cx="5298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00FF"/>
                </a:solidFill>
              </a:rPr>
              <a:t>Whole Body MRI (WBMRI)</a:t>
            </a:r>
          </a:p>
          <a:p>
            <a:endParaRPr lang="en-GB" sz="2400" b="1" u="sng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Diffusion weighted imaging</a:t>
            </a:r>
            <a:br>
              <a:rPr lang="en-GB" sz="2400" dirty="0"/>
            </a:br>
            <a:r>
              <a:rPr lang="en-GB" sz="2400" dirty="0"/>
              <a:t>(cellular/tissue components have different water diffusion properties)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Helps detect small lesions </a:t>
            </a:r>
          </a:p>
        </p:txBody>
      </p:sp>
    </p:spTree>
    <p:extLst>
      <p:ext uri="{BB962C8B-B14F-4D97-AF65-F5344CB8AC3E}">
        <p14:creationId xmlns:p14="http://schemas.microsoft.com/office/powerpoint/2010/main" val="5785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FA15D1-687F-B35A-6091-B294E6D5873A}"/>
              </a:ext>
            </a:extLst>
          </p:cNvPr>
          <p:cNvSpPr txBox="1"/>
          <p:nvPr/>
        </p:nvSpPr>
        <p:spPr>
          <a:xfrm>
            <a:off x="107581" y="283344"/>
            <a:ext cx="924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00FF"/>
                </a:solidFill>
              </a:rPr>
              <a:t>Surveillance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Annual clinical examination &amp; imaging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Patient required to travel to hospital with WBMRI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Aim to detect concerning lesions before individual presents with symptoms /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Surveillance scans, not diagnostic investigations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develop symptoms / signs in that intervening year, then must seek advice from usual medical services </a:t>
            </a:r>
            <a:r>
              <a:rPr lang="en-GB" sz="2400" dirty="0" err="1"/>
              <a:t>eg</a:t>
            </a:r>
            <a:r>
              <a:rPr lang="en-GB" sz="2400" dirty="0"/>
              <a:t> through GP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B3B1-6440-CE64-A718-73D39A45A2AE}"/>
              </a:ext>
            </a:extLst>
          </p:cNvPr>
          <p:cNvSpPr txBox="1"/>
          <p:nvPr/>
        </p:nvSpPr>
        <p:spPr>
          <a:xfrm>
            <a:off x="107581" y="3550905"/>
            <a:ext cx="11734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00FF"/>
                </a:solidFill>
              </a:rPr>
              <a:t>False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Imaging / examination detects something, individual has further investigations, turns out not of concern</a:t>
            </a:r>
            <a:br>
              <a:rPr lang="en-GB" sz="2400" dirty="0"/>
            </a:br>
            <a:r>
              <a:rPr lang="en-GB" sz="2400" dirty="0"/>
              <a:t>Can cause anxiety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AAF1F-081F-024D-E1D2-E20E6FD555E8}"/>
              </a:ext>
            </a:extLst>
          </p:cNvPr>
          <p:cNvSpPr txBox="1"/>
          <p:nvPr/>
        </p:nvSpPr>
        <p:spPr>
          <a:xfrm>
            <a:off x="107581" y="5313743"/>
            <a:ext cx="1200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00FF"/>
                </a:solidFill>
              </a:rPr>
              <a:t>False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Imaging / examination misses a concerning lesion</a:t>
            </a:r>
            <a:br>
              <a:rPr lang="en-GB" sz="2400" dirty="0"/>
            </a:br>
            <a:r>
              <a:rPr lang="en-GB" sz="2400" dirty="0"/>
              <a:t>Delayed cancer diagnosis</a:t>
            </a:r>
          </a:p>
        </p:txBody>
      </p:sp>
      <p:pic>
        <p:nvPicPr>
          <p:cNvPr id="2" name="Picture 2" descr="144 Cartoon Of A Mri Machine Illustrations &amp; Clip Art - iStock">
            <a:extLst>
              <a:ext uri="{FF2B5EF4-FFF2-40B4-BE49-F238E27FC236}">
                <a16:creationId xmlns:a16="http://schemas.microsoft.com/office/drawing/2014/main" id="{E02391E3-903E-C602-139D-287EB1C7D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10534" r="22631" b="10201"/>
          <a:stretch/>
        </p:blipFill>
        <p:spPr bwMode="auto">
          <a:xfrm>
            <a:off x="9437472" y="486353"/>
            <a:ext cx="2116903" cy="23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0946A-6E63-0602-B962-F9B7FE9EEB85}"/>
              </a:ext>
            </a:extLst>
          </p:cNvPr>
          <p:cNvSpPr txBox="1"/>
          <p:nvPr/>
        </p:nvSpPr>
        <p:spPr>
          <a:xfrm>
            <a:off x="9619134" y="2764356"/>
            <a:ext cx="19352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https://www.istockphoto.com/</a:t>
            </a:r>
          </a:p>
        </p:txBody>
      </p:sp>
    </p:spTree>
    <p:extLst>
      <p:ext uri="{BB962C8B-B14F-4D97-AF65-F5344CB8AC3E}">
        <p14:creationId xmlns:p14="http://schemas.microsoft.com/office/powerpoint/2010/main" val="5647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FF64-832B-52CF-91BA-DAD88AA0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66" y="137946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00FF"/>
                </a:solidFill>
                <a:latin typeface="+mn-lt"/>
              </a:rPr>
              <a:t>Roles in Clinical Early Detection </a:t>
            </a:r>
            <a:br>
              <a:rPr lang="en-GB" b="1" dirty="0">
                <a:solidFill>
                  <a:srgbClr val="0000FF"/>
                </a:solidFill>
                <a:latin typeface="+mn-lt"/>
              </a:rPr>
            </a:br>
            <a:r>
              <a:rPr lang="en-GB" b="1" dirty="0">
                <a:solidFill>
                  <a:srgbClr val="0000FF"/>
                </a:solidFill>
                <a:latin typeface="+mn-lt"/>
              </a:rPr>
              <a:t>- who does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B3EE0-D40C-392B-1C8F-DD29C4F33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305914"/>
            <a:ext cx="11704320" cy="5552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000FF"/>
                </a:solidFill>
              </a:rPr>
              <a:t>LFS Clinician </a:t>
            </a:r>
          </a:p>
          <a:p>
            <a:r>
              <a:rPr lang="en-GB" sz="2600" dirty="0"/>
              <a:t>Request surveillance imaging and see individuals in surveillance clinic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>
                <a:solidFill>
                  <a:srgbClr val="0000FF"/>
                </a:solidFill>
              </a:rPr>
              <a:t>Radiology Department</a:t>
            </a:r>
          </a:p>
          <a:p>
            <a:r>
              <a:rPr lang="en-GB" sz="2600" dirty="0"/>
              <a:t>Triage radiology requests made by clinician and book scans as appropriate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>
                <a:solidFill>
                  <a:srgbClr val="0000FF"/>
                </a:solidFill>
              </a:rPr>
              <a:t>Radiographer</a:t>
            </a:r>
          </a:p>
          <a:p>
            <a:r>
              <a:rPr lang="en-GB" sz="2600" dirty="0"/>
              <a:t>Healthcare professionals who take scans of patients</a:t>
            </a:r>
          </a:p>
          <a:p>
            <a:endParaRPr lang="en-GB" sz="2600" dirty="0"/>
          </a:p>
          <a:p>
            <a:pPr marL="0" indent="0">
              <a:buNone/>
            </a:pPr>
            <a:r>
              <a:rPr lang="en-GB" sz="2600" b="1" dirty="0">
                <a:solidFill>
                  <a:srgbClr val="0000FF"/>
                </a:solidFill>
              </a:rPr>
              <a:t>Radiologist</a:t>
            </a:r>
          </a:p>
          <a:p>
            <a:r>
              <a:rPr lang="en-GB" sz="2600" dirty="0"/>
              <a:t>Interprets the scan images, writes a report, and sends report to requesting clinician</a:t>
            </a:r>
          </a:p>
        </p:txBody>
      </p:sp>
    </p:spTree>
    <p:extLst>
      <p:ext uri="{BB962C8B-B14F-4D97-AF65-F5344CB8AC3E}">
        <p14:creationId xmlns:p14="http://schemas.microsoft.com/office/powerpoint/2010/main" val="385041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1D01FF-FE57-D68B-FCE3-0C938052855A}"/>
              </a:ext>
            </a:extLst>
          </p:cNvPr>
          <p:cNvSpPr txBox="1">
            <a:spLocks/>
          </p:cNvSpPr>
          <p:nvPr/>
        </p:nvSpPr>
        <p:spPr>
          <a:xfrm>
            <a:off x="187569" y="1510927"/>
            <a:ext cx="11816861" cy="35729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0000FF"/>
                </a:solidFill>
              </a:rPr>
              <a:t>Surveillance scan is reported</a:t>
            </a:r>
            <a:br>
              <a:rPr lang="en-GB" sz="2000" dirty="0"/>
            </a:b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0000FF"/>
                </a:solidFill>
              </a:rPr>
              <a:t>Normal</a:t>
            </a:r>
            <a:br>
              <a:rPr lang="en-GB" sz="2000" dirty="0"/>
            </a:br>
            <a:r>
              <a:rPr lang="en-GB" sz="2000" dirty="0"/>
              <a:t>Clinician writes letter advising the result is normal and requests for appointment in next clinic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0000FF"/>
                </a:solidFill>
              </a:rPr>
              <a:t>Abnormal</a:t>
            </a:r>
            <a:br>
              <a:rPr lang="en-GB" sz="2000" dirty="0"/>
            </a:br>
            <a:r>
              <a:rPr lang="en-GB" sz="2000" dirty="0"/>
              <a:t>Clinician writes letter advising the individual of the results </a:t>
            </a:r>
            <a:r>
              <a:rPr lang="en-GB" sz="2000" dirty="0" err="1"/>
              <a:t>eg</a:t>
            </a:r>
            <a:r>
              <a:rPr lang="en-GB" sz="2000" dirty="0"/>
              <a:t> diagnostic investigation recommended and offer to speak to / see person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8C4DE-AC46-7518-AC14-BA7B726BB601}"/>
              </a:ext>
            </a:extLst>
          </p:cNvPr>
          <p:cNvSpPr txBox="1"/>
          <p:nvPr/>
        </p:nvSpPr>
        <p:spPr>
          <a:xfrm>
            <a:off x="105421" y="5241855"/>
            <a:ext cx="1181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FF"/>
                </a:solidFill>
              </a:rPr>
              <a:t>Generally see individuals 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FF"/>
                </a:solidFill>
              </a:rPr>
              <a:t>If queries around </a:t>
            </a:r>
            <a:r>
              <a:rPr lang="en-GB" sz="2000" dirty="0" err="1">
                <a:solidFill>
                  <a:srgbClr val="0000FF"/>
                </a:solidFill>
              </a:rPr>
              <a:t>eg</a:t>
            </a:r>
            <a:r>
              <a:rPr lang="en-GB" sz="2000" dirty="0">
                <a:solidFill>
                  <a:srgbClr val="0000FF"/>
                </a:solidFill>
              </a:rPr>
              <a:t> PGD, predictive testing for children – separate dedicated genetic counsellor appointment</a:t>
            </a:r>
          </a:p>
        </p:txBody>
      </p:sp>
    </p:spTree>
    <p:extLst>
      <p:ext uri="{BB962C8B-B14F-4D97-AF65-F5344CB8AC3E}">
        <p14:creationId xmlns:p14="http://schemas.microsoft.com/office/powerpoint/2010/main" val="154632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35">
            <a:extLst>
              <a:ext uri="{FF2B5EF4-FFF2-40B4-BE49-F238E27FC236}">
                <a16:creationId xmlns:a16="http://schemas.microsoft.com/office/drawing/2014/main" id="{FAB34793-D4F9-7B54-FACC-6C7F3D98E252}"/>
              </a:ext>
            </a:extLst>
          </p:cNvPr>
          <p:cNvSpPr>
            <a:spLocks noChangeAspect="1"/>
          </p:cNvSpPr>
          <p:nvPr/>
        </p:nvSpPr>
        <p:spPr>
          <a:xfrm>
            <a:off x="7222562" y="2745020"/>
            <a:ext cx="2750113" cy="1398997"/>
          </a:xfrm>
          <a:prstGeom prst="chevron">
            <a:avLst/>
          </a:prstGeom>
          <a:solidFill>
            <a:srgbClr val="2E008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hevron 29">
            <a:extLst>
              <a:ext uri="{FF2B5EF4-FFF2-40B4-BE49-F238E27FC236}">
                <a16:creationId xmlns:a16="http://schemas.microsoft.com/office/drawing/2014/main" id="{0A0A05D0-1154-5D89-9979-501990BC8B87}"/>
              </a:ext>
            </a:extLst>
          </p:cNvPr>
          <p:cNvSpPr>
            <a:spLocks noChangeAspect="1"/>
          </p:cNvSpPr>
          <p:nvPr/>
        </p:nvSpPr>
        <p:spPr>
          <a:xfrm>
            <a:off x="1819275" y="2760424"/>
            <a:ext cx="2912222" cy="1383593"/>
          </a:xfrm>
          <a:prstGeom prst="chevron">
            <a:avLst/>
          </a:prstGeom>
          <a:solidFill>
            <a:srgbClr val="37C9E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Chevron 32">
            <a:extLst>
              <a:ext uri="{FF2B5EF4-FFF2-40B4-BE49-F238E27FC236}">
                <a16:creationId xmlns:a16="http://schemas.microsoft.com/office/drawing/2014/main" id="{DF302A56-AF13-8533-E85A-5796D0F85E8D}"/>
              </a:ext>
            </a:extLst>
          </p:cNvPr>
          <p:cNvSpPr>
            <a:spLocks noChangeAspect="1"/>
          </p:cNvSpPr>
          <p:nvPr/>
        </p:nvSpPr>
        <p:spPr>
          <a:xfrm>
            <a:off x="4525360" y="2759022"/>
            <a:ext cx="2986788" cy="1384995"/>
          </a:xfrm>
          <a:prstGeom prst="chevron">
            <a:avLst/>
          </a:prstGeom>
          <a:solidFill>
            <a:srgbClr val="2C92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6F648-14BD-4E6A-9B44-26BE45350A4C}"/>
              </a:ext>
            </a:extLst>
          </p:cNvPr>
          <p:cNvSpPr txBox="1"/>
          <p:nvPr/>
        </p:nvSpPr>
        <p:spPr>
          <a:xfrm>
            <a:off x="92772" y="327029"/>
            <a:ext cx="120124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Discovery Research &amp; Clinical Care</a:t>
            </a:r>
          </a:p>
        </p:txBody>
      </p:sp>
      <p:sp>
        <p:nvSpPr>
          <p:cNvPr id="9" name="Chevron 4">
            <a:extLst>
              <a:ext uri="{FF2B5EF4-FFF2-40B4-BE49-F238E27FC236}">
                <a16:creationId xmlns:a16="http://schemas.microsoft.com/office/drawing/2014/main" id="{2E565DC7-E0C9-ABE4-81D6-5FD676D28840}"/>
              </a:ext>
            </a:extLst>
          </p:cNvPr>
          <p:cNvSpPr txBox="1"/>
          <p:nvPr/>
        </p:nvSpPr>
        <p:spPr>
          <a:xfrm>
            <a:off x="7805214" y="2745020"/>
            <a:ext cx="1545870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4026" tIns="68009" rIns="68009" bIns="68009" numCol="1" spcCol="1270" anchor="ctr" anchorCtr="0">
            <a:noAutofit/>
          </a:bodyPr>
          <a:lstStyle/>
          <a:p>
            <a:pPr algn="ctr" defTabSz="2266950">
              <a:spcBef>
                <a:spcPct val="0"/>
              </a:spcBef>
            </a:pPr>
            <a:r>
              <a:rPr lang="en-US" sz="2200" b="1" dirty="0">
                <a:solidFill>
                  <a:schemeClr val="bg1"/>
                </a:solidFill>
                <a:latin typeface="Franklin Gothic Book"/>
              </a:rPr>
              <a:t>New Standard</a:t>
            </a:r>
          </a:p>
          <a:p>
            <a:pPr algn="ctr" defTabSz="2266950">
              <a:spcBef>
                <a:spcPct val="0"/>
              </a:spcBef>
            </a:pPr>
            <a:r>
              <a:rPr lang="en-US" sz="2200" b="1" dirty="0">
                <a:solidFill>
                  <a:schemeClr val="bg1"/>
                </a:solidFill>
                <a:latin typeface="Franklin Gothic Book"/>
              </a:rPr>
              <a:t>Clinical</a:t>
            </a:r>
          </a:p>
          <a:p>
            <a:pPr algn="ctr" defTabSz="2266950">
              <a:spcBef>
                <a:spcPct val="0"/>
              </a:spcBef>
            </a:pPr>
            <a:r>
              <a:rPr lang="en-US" sz="2200" b="1" dirty="0">
                <a:solidFill>
                  <a:schemeClr val="bg1"/>
                </a:solidFill>
                <a:latin typeface="Franklin Gothic Book"/>
              </a:rPr>
              <a:t>Care</a:t>
            </a:r>
            <a:endParaRPr lang="en-US" sz="2200" b="1" kern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43119-461F-33A4-9F20-066CDF500E7B}"/>
              </a:ext>
            </a:extLst>
          </p:cNvPr>
          <p:cNvSpPr txBox="1"/>
          <p:nvPr/>
        </p:nvSpPr>
        <p:spPr>
          <a:xfrm>
            <a:off x="5965489" y="267937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endParaRPr lang="en-GB" sz="32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Chevron 32">
            <a:extLst>
              <a:ext uri="{FF2B5EF4-FFF2-40B4-BE49-F238E27FC236}">
                <a16:creationId xmlns:a16="http://schemas.microsoft.com/office/drawing/2014/main" id="{8C528C42-3BB3-549D-7F8F-182EDD665495}"/>
              </a:ext>
            </a:extLst>
          </p:cNvPr>
          <p:cNvSpPr/>
          <p:nvPr/>
        </p:nvSpPr>
        <p:spPr>
          <a:xfrm>
            <a:off x="1881819" y="2241800"/>
            <a:ext cx="8090856" cy="411493"/>
          </a:xfrm>
          <a:prstGeom prst="chevron">
            <a:avLst/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E6553-5C44-CD66-3BC9-A3D583A73D2C}"/>
              </a:ext>
            </a:extLst>
          </p:cNvPr>
          <p:cNvSpPr txBox="1"/>
          <p:nvPr/>
        </p:nvSpPr>
        <p:spPr>
          <a:xfrm>
            <a:off x="3609525" y="2235576"/>
            <a:ext cx="39506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latin typeface="Calibri"/>
                <a:ea typeface="Calibri"/>
                <a:cs typeface="Calibri"/>
              </a:rPr>
              <a:t>Research guided by patient input </a:t>
            </a:r>
          </a:p>
        </p:txBody>
      </p:sp>
      <p:sp>
        <p:nvSpPr>
          <p:cNvPr id="22" name="Chevron 4">
            <a:extLst>
              <a:ext uri="{FF2B5EF4-FFF2-40B4-BE49-F238E27FC236}">
                <a16:creationId xmlns:a16="http://schemas.microsoft.com/office/drawing/2014/main" id="{F25B3844-02B0-224A-69F5-3B676A98C5CB}"/>
              </a:ext>
            </a:extLst>
          </p:cNvPr>
          <p:cNvSpPr txBox="1"/>
          <p:nvPr/>
        </p:nvSpPr>
        <p:spPr>
          <a:xfrm>
            <a:off x="2335045" y="2965355"/>
            <a:ext cx="1889565" cy="10275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4026" tIns="68009" rIns="68009" bIns="68009" numCol="1" spcCol="1270" anchor="ctr" anchorCtr="0">
            <a:noAutofit/>
          </a:bodyPr>
          <a:lstStyle/>
          <a:p>
            <a:pPr algn="ctr" defTabSz="2266950"/>
            <a:r>
              <a:rPr lang="en-US" sz="2200" b="1" dirty="0">
                <a:latin typeface="Franklin Gothic Book"/>
              </a:rPr>
              <a:t>Discovery</a:t>
            </a:r>
          </a:p>
          <a:p>
            <a:pPr algn="ctr" defTabSz="2266950"/>
            <a:r>
              <a:rPr lang="en-US" sz="2200" b="1" dirty="0">
                <a:latin typeface="Franklin Gothic Book"/>
              </a:rPr>
              <a:t>Research</a:t>
            </a:r>
            <a:endParaRPr lang="en-GB" sz="2200" b="1" dirty="0">
              <a:latin typeface="Franklin Gothic Book" panose="020B0503020102020204" pitchFamily="34" charset="0"/>
            </a:endParaRPr>
          </a:p>
        </p:txBody>
      </p:sp>
      <p:sp>
        <p:nvSpPr>
          <p:cNvPr id="26" name="Chevron 4">
            <a:extLst>
              <a:ext uri="{FF2B5EF4-FFF2-40B4-BE49-F238E27FC236}">
                <a16:creationId xmlns:a16="http://schemas.microsoft.com/office/drawing/2014/main" id="{8582F1BF-34DE-172E-9565-64E093506761}"/>
              </a:ext>
            </a:extLst>
          </p:cNvPr>
          <p:cNvSpPr txBox="1"/>
          <p:nvPr/>
        </p:nvSpPr>
        <p:spPr>
          <a:xfrm>
            <a:off x="5220828" y="2949752"/>
            <a:ext cx="1889565" cy="10275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4026" tIns="68009" rIns="68009" bIns="68009" numCol="1" spcCol="1270" anchor="ctr" anchorCtr="0">
            <a:noAutofit/>
          </a:bodyPr>
          <a:lstStyle/>
          <a:p>
            <a:pPr algn="ctr" defTabSz="2266950">
              <a:lnSpc>
                <a:spcPct val="90000"/>
              </a:lnSpc>
            </a:pPr>
            <a:endParaRPr lang="en-US" sz="2200" b="1" dirty="0">
              <a:latin typeface="Franklin Gothic Book" panose="020B0503020102020204" pitchFamily="34" charset="0"/>
            </a:endParaRPr>
          </a:p>
          <a:p>
            <a:pPr algn="ctr" defTabSz="2266950">
              <a:lnSpc>
                <a:spcPct val="90000"/>
              </a:lnSpc>
            </a:pPr>
            <a:r>
              <a:rPr lang="en-US" sz="2200" b="1" dirty="0">
                <a:latin typeface="Franklin Gothic Book"/>
              </a:rPr>
              <a:t>Validation</a:t>
            </a:r>
            <a:endParaRPr lang="en-US" sz="2200" b="1" dirty="0">
              <a:latin typeface="Franklin Gothic Book" panose="020B0503020102020204" pitchFamily="34" charset="0"/>
            </a:endParaRPr>
          </a:p>
          <a:p>
            <a:pPr algn="ctr"/>
            <a:endParaRPr lang="en-GB" sz="2200" b="1" dirty="0">
              <a:latin typeface="Franklin Gothic Book" panose="020B05030201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AD4078F-CA02-63A7-ED32-38C7CBA768E7}"/>
                  </a:ext>
                </a:extLst>
              </p14:cNvPr>
              <p14:cNvContentPartPr/>
              <p14:nvPr/>
            </p14:nvContentPartPr>
            <p14:xfrm>
              <a:off x="2409285" y="413116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AD4078F-CA02-63A7-ED32-38C7CBA768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5285" y="402316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76D7B22-F6F6-54D6-942C-79EEFEDD3FF6}"/>
                  </a:ext>
                </a:extLst>
              </p14:cNvPr>
              <p14:cNvContentPartPr/>
              <p14:nvPr/>
            </p14:nvContentPartPr>
            <p14:xfrm>
              <a:off x="3247725" y="396916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76D7B22-F6F6-54D6-942C-79EEFEDD3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3725" y="386116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0EE2A7D-1A9C-7323-5987-E88495AA9505}"/>
                  </a:ext>
                </a:extLst>
              </p14:cNvPr>
              <p14:cNvContentPartPr/>
              <p14:nvPr/>
            </p14:nvContentPartPr>
            <p14:xfrm>
              <a:off x="2923725" y="3645521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0EE2A7D-1A9C-7323-5987-E88495AA95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9725" y="353752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824803C-AF56-E649-EB05-6971BC0B87ED}"/>
                  </a:ext>
                </a:extLst>
              </p14:cNvPr>
              <p14:cNvContentPartPr/>
              <p14:nvPr/>
            </p14:nvContentPartPr>
            <p14:xfrm>
              <a:off x="2075925" y="4293161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824803C-AF56-E649-EB05-6971BC0B87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1925" y="418516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84800D7-39AA-F3BC-4A87-501770984090}"/>
                  </a:ext>
                </a:extLst>
              </p14:cNvPr>
              <p14:cNvContentPartPr/>
              <p14:nvPr/>
            </p14:nvContentPartPr>
            <p14:xfrm>
              <a:off x="3609525" y="4150241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84800D7-39AA-F3BC-4A87-5017709840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5525" y="404224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0B93E0B-B109-2DC5-9F10-7EF1F615E568}"/>
                  </a:ext>
                </a:extLst>
              </p14:cNvPr>
              <p14:cNvContentPartPr/>
              <p14:nvPr/>
            </p14:nvContentPartPr>
            <p14:xfrm>
              <a:off x="2628525" y="4245281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0B93E0B-B109-2DC5-9F10-7EF1F615E5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4525" y="413728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33072E-B97B-73DD-707A-5829F192C042}"/>
                  </a:ext>
                </a:extLst>
              </p14:cNvPr>
              <p14:cNvContentPartPr/>
              <p14:nvPr/>
            </p14:nvContentPartPr>
            <p14:xfrm>
              <a:off x="4828845" y="4470281"/>
              <a:ext cx="360" cy="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33072E-B97B-73DD-707A-5829F192C0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4845" y="4371281"/>
                <a:ext cx="108000" cy="201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90EE63C-C15D-99B1-2DFE-06D32921800E}"/>
                  </a:ext>
                </a:extLst>
              </p14:cNvPr>
              <p14:cNvContentPartPr/>
              <p14:nvPr/>
            </p14:nvContentPartPr>
            <p14:xfrm>
              <a:off x="3779445" y="4693121"/>
              <a:ext cx="5004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90EE63C-C15D-99B1-2DFE-06D32921800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25445" y="4585121"/>
                <a:ext cx="157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F6EE8EE-8EB6-8687-346C-853C965C18A1}"/>
                  </a:ext>
                </a:extLst>
              </p14:cNvPr>
              <p14:cNvContentPartPr/>
              <p14:nvPr/>
            </p14:nvContentPartPr>
            <p14:xfrm>
              <a:off x="139272" y="2570217"/>
              <a:ext cx="2733480" cy="349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F6EE8EE-8EB6-8687-346C-853C965C18A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272" y="2462217"/>
                <a:ext cx="28411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36909B3-F905-DB5E-5BCF-8092C080822A}"/>
                  </a:ext>
                </a:extLst>
              </p14:cNvPr>
              <p14:cNvContentPartPr/>
              <p14:nvPr/>
            </p14:nvContentPartPr>
            <p14:xfrm>
              <a:off x="2164992" y="4432928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36909B3-F905-DB5E-5BCF-8092C08082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0992" y="432492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CBB9B87-F213-FCD2-2507-8E48473FFC75}"/>
                  </a:ext>
                </a:extLst>
              </p14:cNvPr>
              <p14:cNvContentPartPr/>
              <p14:nvPr/>
            </p14:nvContentPartPr>
            <p14:xfrm>
              <a:off x="1966272" y="206817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CBB9B87-F213-FCD2-2507-8E48473FFC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12632" y="9881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62D033-5D3A-8D86-2E69-E1801E927925}"/>
                  </a:ext>
                </a:extLst>
              </p14:cNvPr>
              <p14:cNvContentPartPr/>
              <p14:nvPr/>
            </p14:nvContentPartPr>
            <p14:xfrm>
              <a:off x="1428072" y="2561288"/>
              <a:ext cx="39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62D033-5D3A-8D86-2E69-E1801E9279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4072" y="2453288"/>
                <a:ext cx="111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2B3825B-68AD-7292-ED8E-7BC2E4293267}"/>
                  </a:ext>
                </a:extLst>
              </p14:cNvPr>
              <p14:cNvContentPartPr/>
              <p14:nvPr/>
            </p14:nvContentPartPr>
            <p14:xfrm>
              <a:off x="1655952" y="2992208"/>
              <a:ext cx="360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2B3825B-68AD-7292-ED8E-7BC2E42932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1952" y="2884208"/>
                <a:ext cx="111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C3EAB8-16DE-5884-DFA2-DF10EEE9D912}"/>
                  </a:ext>
                </a:extLst>
              </p14:cNvPr>
              <p14:cNvContentPartPr/>
              <p14:nvPr/>
            </p14:nvContentPartPr>
            <p14:xfrm>
              <a:off x="1664592" y="2992208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C3EAB8-16DE-5884-DFA2-DF10EEE9D9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0592" y="288420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F75B51-E2C4-2BA1-4E6F-B4C3C309F062}"/>
                  </a:ext>
                </a:extLst>
              </p14:cNvPr>
              <p14:cNvContentPartPr/>
              <p14:nvPr/>
            </p14:nvContentPartPr>
            <p14:xfrm>
              <a:off x="1664592" y="2992208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F75B51-E2C4-2BA1-4E6F-B4C3C309F0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0592" y="2884208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29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F0F7F5-485B-CFBF-CF77-711F86168671}"/>
              </a:ext>
            </a:extLst>
          </p:cNvPr>
          <p:cNvSpPr txBox="1">
            <a:spLocks/>
          </p:cNvSpPr>
          <p:nvPr/>
        </p:nvSpPr>
        <p:spPr>
          <a:xfrm>
            <a:off x="269795" y="316825"/>
            <a:ext cx="11652410" cy="659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00FF"/>
                </a:solidFill>
                <a:latin typeface="+mn-lt"/>
              </a:rPr>
              <a:t>Why early detection and interception?</a:t>
            </a:r>
          </a:p>
          <a:p>
            <a:pPr algn="ctr"/>
            <a:endParaRPr lang="en-GB" sz="36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Picture 7" descr="A graph of cancer&#10;&#10;Description automatically generated">
            <a:extLst>
              <a:ext uri="{FF2B5EF4-FFF2-40B4-BE49-F238E27FC236}">
                <a16:creationId xmlns:a16="http://schemas.microsoft.com/office/drawing/2014/main" id="{C8BF464F-1B08-3ADC-00EA-1967BF8E7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" y="1651783"/>
            <a:ext cx="6171948" cy="3763383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099F469-F69F-FCC5-5164-98DE70C3F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838" y="3193629"/>
            <a:ext cx="5291644" cy="40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¾ cancer diagnoses to survive 10years by 2034</a:t>
            </a:r>
            <a:endParaRPr lang="en-GB" sz="2000" b="1" dirty="0">
              <a:solidFill>
                <a:srgbClr val="0432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57ABE2-A38C-5E17-F2AC-A90D17FC5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490" y="1612534"/>
            <a:ext cx="4950715" cy="14474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D5ECFE-7126-2B2E-1AF1-5E594074ED68}"/>
              </a:ext>
            </a:extLst>
          </p:cNvPr>
          <p:cNvSpPr txBox="1"/>
          <p:nvPr/>
        </p:nvSpPr>
        <p:spPr>
          <a:xfrm>
            <a:off x="6799838" y="5367869"/>
            <a:ext cx="51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¾ of cancer diagnoses to be Stage 1-2 by 2028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F8274-BAEE-DE0E-B1A6-288BE0E3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096"/>
          <a:stretch/>
        </p:blipFill>
        <p:spPr>
          <a:xfrm>
            <a:off x="7275469" y="4004344"/>
            <a:ext cx="1235104" cy="1320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43EA03-818C-0D0F-2215-106EDC7FA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0162" y="3945715"/>
            <a:ext cx="2848373" cy="13146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F67E26-BA1F-091A-CE35-5739ADBC297B}"/>
              </a:ext>
            </a:extLst>
          </p:cNvPr>
          <p:cNvSpPr txBox="1"/>
          <p:nvPr/>
        </p:nvSpPr>
        <p:spPr>
          <a:xfrm>
            <a:off x="6971490" y="6274401"/>
            <a:ext cx="5119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https://ourfuturehealth.org.uk/cancer-research-uk-and-our-future-health/</a:t>
            </a:r>
          </a:p>
          <a:p>
            <a:r>
              <a:rPr lang="en-GB" sz="1200" dirty="0"/>
              <a:t>https://www.england.nhs.uk/long-term-plan/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CC4F96-759C-FC75-6A8E-DC92B735EFC3}"/>
              </a:ext>
            </a:extLst>
          </p:cNvPr>
          <p:cNvSpPr/>
          <p:nvPr/>
        </p:nvSpPr>
        <p:spPr>
          <a:xfrm>
            <a:off x="161365" y="6113929"/>
            <a:ext cx="2106706" cy="59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AC460-8C37-826B-7592-ED3EB97827D8}"/>
              </a:ext>
            </a:extLst>
          </p:cNvPr>
          <p:cNvSpPr txBox="1"/>
          <p:nvPr/>
        </p:nvSpPr>
        <p:spPr>
          <a:xfrm>
            <a:off x="290509" y="1007426"/>
            <a:ext cx="77011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432FF"/>
                </a:solidFill>
              </a:rPr>
              <a:t>Survival and Stage at Diagnosis are Closely Linked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50908B-9F12-6622-7B39-8DB1BDB58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" y="5567080"/>
            <a:ext cx="2174199" cy="1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9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642</Words>
  <Application>Microsoft Office PowerPoint</Application>
  <PresentationFormat>Widescreen</PresentationFormat>
  <Paragraphs>100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Office Theme</vt:lpstr>
      <vt:lpstr>North of England LFS Clinical Care and Research</vt:lpstr>
      <vt:lpstr>Overview</vt:lpstr>
      <vt:lpstr>Consultant Clinical Geneticist, medically qualified Hereditary Cancer Predisposition</vt:lpstr>
      <vt:lpstr>PowerPoint Presentation</vt:lpstr>
      <vt:lpstr>PowerPoint Presentation</vt:lpstr>
      <vt:lpstr>Roles in Clinical Early Detection  - who does what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Woodward</dc:creator>
  <cp:lastModifiedBy>Stephanie Ng</cp:lastModifiedBy>
  <cp:revision>49</cp:revision>
  <dcterms:created xsi:type="dcterms:W3CDTF">2023-08-31T13:46:35Z</dcterms:created>
  <dcterms:modified xsi:type="dcterms:W3CDTF">2023-10-06T11:15:36Z</dcterms:modified>
</cp:coreProperties>
</file>