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27"/>
  </p:notesMasterIdLst>
  <p:sldIdLst>
    <p:sldId id="256" r:id="rId2"/>
    <p:sldId id="314" r:id="rId3"/>
    <p:sldId id="299" r:id="rId4"/>
    <p:sldId id="300" r:id="rId5"/>
    <p:sldId id="301" r:id="rId6"/>
    <p:sldId id="273" r:id="rId7"/>
    <p:sldId id="297" r:id="rId8"/>
    <p:sldId id="296" r:id="rId9"/>
    <p:sldId id="270" r:id="rId10"/>
    <p:sldId id="262" r:id="rId11"/>
    <p:sldId id="263" r:id="rId12"/>
    <p:sldId id="258" r:id="rId13"/>
    <p:sldId id="290" r:id="rId14"/>
    <p:sldId id="288" r:id="rId15"/>
    <p:sldId id="291" r:id="rId16"/>
    <p:sldId id="277" r:id="rId17"/>
    <p:sldId id="309" r:id="rId18"/>
    <p:sldId id="316" r:id="rId19"/>
    <p:sldId id="304" r:id="rId20"/>
    <p:sldId id="257" r:id="rId21"/>
    <p:sldId id="315" r:id="rId22"/>
    <p:sldId id="264" r:id="rId23"/>
    <p:sldId id="306" r:id="rId24"/>
    <p:sldId id="307" r:id="rId25"/>
    <p:sldId id="3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/>
    <p:restoredTop sz="94609"/>
  </p:normalViewPr>
  <p:slideViewPr>
    <p:cSldViewPr snapToGrid="0">
      <p:cViewPr varScale="1">
        <p:scale>
          <a:sx n="104" d="100"/>
          <a:sy n="104" d="100"/>
        </p:scale>
        <p:origin x="704" y="200"/>
      </p:cViewPr>
      <p:guideLst/>
    </p:cSldViewPr>
  </p:slideViewPr>
  <p:outlineViewPr>
    <p:cViewPr>
      <p:scale>
        <a:sx n="33" d="100"/>
        <a:sy n="33" d="100"/>
      </p:scale>
      <p:origin x="0" y="-15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8E4A-22CB-1E42-8F0B-B0A82572D66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C2E6-92FB-7842-95C1-FD6797295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9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C2E6-92FB-7842-95C1-FD67972958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2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9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11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8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2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C0AC-EA5A-7946-8590-5132862EB15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C06A0-AC81-F040-B3B1-655F7C4C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86C7BA-DD4C-B80C-F5F6-62F90093B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033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Dr Elena Cojocaru, clinical research fellow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Dr Angela George, consultant medical oncologist</a:t>
            </a:r>
          </a:p>
          <a:p>
            <a:r>
              <a:rPr lang="en-US" dirty="0">
                <a:solidFill>
                  <a:srgbClr val="002060"/>
                </a:solidFill>
              </a:rPr>
              <a:t>09/09/2023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6A0F-D82C-9682-F523-D9A96FD50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E0A3C"/>
                </a:solidFill>
                <a:effectLst/>
                <a:latin typeface="Neue Plak"/>
              </a:rPr>
              <a:t>LFS UK 2023</a:t>
            </a:r>
            <a:br>
              <a:rPr lang="en-GB" b="1" i="0" dirty="0">
                <a:solidFill>
                  <a:srgbClr val="1E0A3C"/>
                </a:solidFill>
                <a:effectLst/>
                <a:latin typeface="Neue Plak"/>
              </a:rPr>
            </a:br>
            <a:br>
              <a:rPr lang="en-GB" dirty="0"/>
            </a:br>
            <a:r>
              <a:rPr lang="en-GB" sz="3600" dirty="0">
                <a:solidFill>
                  <a:schemeClr val="tx2"/>
                </a:solidFill>
              </a:rPr>
              <a:t>Updates on SIGNIFIED and ICED studies – the Royal Marsden Hospital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0C68E7-AB0B-027D-A999-0C368745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06" y="428406"/>
            <a:ext cx="6932246" cy="5632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850A9D-7197-E39C-4E78-2DA91FCE2191}"/>
              </a:ext>
            </a:extLst>
          </p:cNvPr>
          <p:cNvSpPr txBox="1"/>
          <p:nvPr/>
        </p:nvSpPr>
        <p:spPr>
          <a:xfrm>
            <a:off x="-258284" y="1591040"/>
            <a:ext cx="4682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cap="none" spc="0" dirty="0">
                <a:ln/>
                <a:solidFill>
                  <a:srgbClr val="002060"/>
                </a:solidFill>
                <a:effectLst/>
              </a:rPr>
              <a:t>Whole-body MRI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B3721-8152-A00A-077F-A3A293034D6B}"/>
              </a:ext>
            </a:extLst>
          </p:cNvPr>
          <p:cNvSpPr txBox="1"/>
          <p:nvPr/>
        </p:nvSpPr>
        <p:spPr>
          <a:xfrm>
            <a:off x="160203" y="2967335"/>
            <a:ext cx="3024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 to toe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Diffusion weighted and conventional MRI images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Slice thickness 8mm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1.5 Tesla MRI machine</a:t>
            </a:r>
          </a:p>
        </p:txBody>
      </p:sp>
    </p:spTree>
    <p:extLst>
      <p:ext uri="{BB962C8B-B14F-4D97-AF65-F5344CB8AC3E}">
        <p14:creationId xmlns:p14="http://schemas.microsoft.com/office/powerpoint/2010/main" val="343677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EF59-1FB4-F514-5AB8-99FCE3FD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A5C4-ADF8-7E94-BE57-9776874C1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55 participants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recruited between June 2022 - June 2023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53 had their WB-MRI at the RMH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participants consented for their scan done externally to be used for the data analysis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2 patients were referred but declined the study </a:t>
            </a:r>
          </a:p>
          <a:p>
            <a:pPr marL="502920" lvl="1" indent="0">
              <a:buNone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502920" lvl="1" indent="0"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RECRUITMENT SOURCES: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RMH patients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Contact with London genetic centers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The George Pantziarka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TP53 trust 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+mn-lt"/>
              </a:rPr>
              <a:t>Dissemination at the Winter Cancer Genetic Group (CGG) meeting 2021/2022</a:t>
            </a:r>
          </a:p>
        </p:txBody>
      </p:sp>
    </p:spTree>
    <p:extLst>
      <p:ext uri="{BB962C8B-B14F-4D97-AF65-F5344CB8AC3E}">
        <p14:creationId xmlns:p14="http://schemas.microsoft.com/office/powerpoint/2010/main" val="214764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0BEE-2543-E449-067C-25394804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- UK and London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81828-92F6-3F67-5E14-E46A8E49B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53" y="1930399"/>
            <a:ext cx="5106282" cy="3840813"/>
          </a:xfrm>
        </p:spPr>
      </p:pic>
      <p:pic>
        <p:nvPicPr>
          <p:cNvPr id="3" name="Content Placeholder 4" descr="A map with red points on it&#10;&#10;Description automatically generated with low confidence">
            <a:extLst>
              <a:ext uri="{FF2B5EF4-FFF2-40B4-BE49-F238E27FC236}">
                <a16:creationId xmlns:a16="http://schemas.microsoft.com/office/drawing/2014/main" id="{3F2A4999-0139-760F-B81C-4FBC5D16A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9" t="2325" r="5104" b="10224"/>
          <a:stretch/>
        </p:blipFill>
        <p:spPr>
          <a:xfrm>
            <a:off x="5783616" y="1930399"/>
            <a:ext cx="478014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0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EF59-1FB4-F514-5AB8-99FCE3FD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A5C4-ADF8-7E94-BE57-9776874C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70176"/>
            <a:ext cx="9400032" cy="407822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Males: 14/ Females: 41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Median age at recruitment : 41 years old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Previous history of cancer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Females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Yes: 19 (breast cancer </a:t>
            </a:r>
            <a:r>
              <a:rPr lang="en-US" dirty="0">
                <a:solidFill>
                  <a:srgbClr val="002060"/>
                </a:solidFill>
              </a:rPr>
              <a:t>most common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No: 22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788670" lvl="1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Males</a:t>
            </a:r>
          </a:p>
          <a:p>
            <a:pPr lvl="2">
              <a:buClr>
                <a:srgbClr val="40BAD2"/>
              </a:buClr>
              <a:buFont typeface="Courier New" panose="02070309020205020404" pitchFamily="49" charset="0"/>
              <a:buChar char="o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Yes: 4 </a:t>
            </a:r>
          </a:p>
          <a:p>
            <a:pPr lvl="2">
              <a:buClr>
                <a:srgbClr val="40BAD2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 : 10</a:t>
            </a:r>
          </a:p>
        </p:txBody>
      </p:sp>
    </p:spTree>
    <p:extLst>
      <p:ext uri="{BB962C8B-B14F-4D97-AF65-F5344CB8AC3E}">
        <p14:creationId xmlns:p14="http://schemas.microsoft.com/office/powerpoint/2010/main" val="145642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B48C5D1-5F9C-0486-3C9D-D140CC81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Results - 1</a:t>
            </a:r>
            <a:r>
              <a:rPr lang="en-US" baseline="30000" dirty="0">
                <a:solidFill>
                  <a:srgbClr val="002060"/>
                </a:solidFill>
                <a:latin typeface="+mn-lt"/>
              </a:rPr>
              <a:t>st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round of scans</a:t>
            </a:r>
          </a:p>
        </p:txBody>
      </p:sp>
      <p:pic>
        <p:nvPicPr>
          <p:cNvPr id="2" name="Content Placeholder 14" descr="A diagram of cancer&#10;&#10;Description automatically generated">
            <a:extLst>
              <a:ext uri="{FF2B5EF4-FFF2-40B4-BE49-F238E27FC236}">
                <a16:creationId xmlns:a16="http://schemas.microsoft.com/office/drawing/2014/main" id="{4CEA64FD-3D7F-9DCF-34D7-A811D84A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798" y="1270000"/>
            <a:ext cx="9429834" cy="5491152"/>
          </a:xfrm>
        </p:spPr>
      </p:pic>
    </p:spTree>
    <p:extLst>
      <p:ext uri="{BB962C8B-B14F-4D97-AF65-F5344CB8AC3E}">
        <p14:creationId xmlns:p14="http://schemas.microsoft.com/office/powerpoint/2010/main" val="29980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2E76B140-6230-7176-8089-055FF6EA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48" y="1201209"/>
            <a:ext cx="5388809" cy="5457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8269C-BB45-0858-E2F3-82DD13E6772A}"/>
              </a:ext>
            </a:extLst>
          </p:cNvPr>
          <p:cNvSpPr txBox="1"/>
          <p:nvPr/>
        </p:nvSpPr>
        <p:spPr>
          <a:xfrm>
            <a:off x="643762" y="538079"/>
            <a:ext cx="419646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Confirmed cancers or highly suspicious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734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FC22-E75E-7A6E-AE13-E6B42B09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E068-6CD7-3CBD-AA60-1A96C813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36" y="1737360"/>
            <a:ext cx="8596668" cy="37490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Organizing local investigations and chasing external results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Limited knowledge of Li Fraumeni of medical professionals with no genetic experience – difficulty in convincing external physicians/ GP of the necessity of biopsies/surgeries/urgent referrals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Lack of appropriate MDT for non-oncological patients at the RMH  (i.e. TYA, Neuro-oncology)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4C73-8FFB-C73E-361E-DBB0833D1427}"/>
              </a:ext>
            </a:extLst>
          </p:cNvPr>
          <p:cNvSpPr txBox="1"/>
          <p:nvPr/>
        </p:nvSpPr>
        <p:spPr>
          <a:xfrm>
            <a:off x="5135880" y="451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3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B42CEC96-DE96-4D30-9958-67B3631D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D7BC9C47-1CB6-49F9-B0E1-D3C0B1394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BD1E82B5-E235-4F7F-9CC4-0DA3621E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7" name="Rectangle 23">
              <a:extLst>
                <a:ext uri="{FF2B5EF4-FFF2-40B4-BE49-F238E27FC236}">
                  <a16:creationId xmlns:a16="http://schemas.microsoft.com/office/drawing/2014/main" id="{4B261DEA-DA7F-4D0B-90F8-51BB5DE19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8" name="Rectangle 25">
              <a:extLst>
                <a:ext uri="{FF2B5EF4-FFF2-40B4-BE49-F238E27FC236}">
                  <a16:creationId xmlns:a16="http://schemas.microsoft.com/office/drawing/2014/main" id="{0D2AE68A-69A2-4990-8C05-8BB240E53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9" name="Isosceles Triangle 2088">
              <a:extLst>
                <a:ext uri="{FF2B5EF4-FFF2-40B4-BE49-F238E27FC236}">
                  <a16:creationId xmlns:a16="http://schemas.microsoft.com/office/drawing/2014/main" id="{0E4DF067-C4BA-4820-BF67-013029B1B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0" name="Rectangle 27">
              <a:extLst>
                <a:ext uri="{FF2B5EF4-FFF2-40B4-BE49-F238E27FC236}">
                  <a16:creationId xmlns:a16="http://schemas.microsoft.com/office/drawing/2014/main" id="{445A0202-B6CF-4B7D-9377-89B288FF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1" name="Rectangle 28">
              <a:extLst>
                <a:ext uri="{FF2B5EF4-FFF2-40B4-BE49-F238E27FC236}">
                  <a16:creationId xmlns:a16="http://schemas.microsoft.com/office/drawing/2014/main" id="{CCF9D608-0BE6-44C5-9358-90394684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2" name="Rectangle 29">
              <a:extLst>
                <a:ext uri="{FF2B5EF4-FFF2-40B4-BE49-F238E27FC236}">
                  <a16:creationId xmlns:a16="http://schemas.microsoft.com/office/drawing/2014/main" id="{F10557ED-C36C-4C3B-9F0B-5D3CF5F35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3" name="Isosceles Triangle 2092">
              <a:extLst>
                <a:ext uri="{FF2B5EF4-FFF2-40B4-BE49-F238E27FC236}">
                  <a16:creationId xmlns:a16="http://schemas.microsoft.com/office/drawing/2014/main" id="{86961E2C-E282-471A-8FA2-0ED87A919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4" name="Isosceles Triangle 2093">
              <a:extLst>
                <a:ext uri="{FF2B5EF4-FFF2-40B4-BE49-F238E27FC236}">
                  <a16:creationId xmlns:a16="http://schemas.microsoft.com/office/drawing/2014/main" id="{5A4526F4-F3D4-482D-8391-C06976B44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03994E-972F-3A8D-2C95-39F03465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73" y="266236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Clinical research and operational team SIGNIFIED</a:t>
            </a:r>
          </a:p>
        </p:txBody>
      </p:sp>
      <p:pic>
        <p:nvPicPr>
          <p:cNvPr id="2058" name="Picture 10" descr="RM Partners">
            <a:extLst>
              <a:ext uri="{FF2B5EF4-FFF2-40B4-BE49-F238E27FC236}">
                <a16:creationId xmlns:a16="http://schemas.microsoft.com/office/drawing/2014/main" id="{4EF4F715-303D-C709-36E9-65C51EE3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144" y="3376230"/>
            <a:ext cx="2596281" cy="11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Institute of Cancer Research">
            <a:extLst>
              <a:ext uri="{FF2B5EF4-FFF2-40B4-BE49-F238E27FC236}">
                <a16:creationId xmlns:a16="http://schemas.microsoft.com/office/drawing/2014/main" id="{0D510CD3-D0FA-8F62-8754-FB17527E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956" y="2700524"/>
            <a:ext cx="2596283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1C2210B3-B43B-E735-168E-DB12182E9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474" y="4881016"/>
            <a:ext cx="2596281" cy="10828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D4A6-A5DC-8386-3051-A211CC409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6734" y="1914127"/>
            <a:ext cx="3038475" cy="38904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Dr Angela George (CI)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Prof Ros </a:t>
            </a:r>
            <a:r>
              <a:rPr lang="en-US" sz="1400" dirty="0" err="1"/>
              <a:t>Eeles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Dr Richard Lee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 Aslam </a:t>
            </a:r>
            <a:r>
              <a:rPr lang="en-US" sz="1400" dirty="0" err="1"/>
              <a:t>Sohaib</a:t>
            </a:r>
            <a:r>
              <a:rPr lang="en-US" sz="1400" dirty="0"/>
              <a:t>, radiologist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 Sam Whitey, radiologist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Prof Dow-Mu Koh, radiologist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 Caroline Clarke, HE (UCL)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 Jessica Wang, HE (UCL)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Sofia </a:t>
            </a:r>
            <a:r>
              <a:rPr lang="en-US" sz="1400" dirty="0" err="1"/>
              <a:t>Sardo</a:t>
            </a:r>
            <a:r>
              <a:rPr lang="en-US" sz="1400" dirty="0"/>
              <a:t>, statistician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Lydia Taylor, research nurse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 Michelle Chen, RMP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Mr. </a:t>
            </a:r>
            <a:r>
              <a:rPr lang="en-US" sz="1400" dirty="0" err="1"/>
              <a:t>Shafa</a:t>
            </a:r>
            <a:r>
              <a:rPr lang="en-US" sz="1400" dirty="0"/>
              <a:t> Ullah, ED&amp;D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D6897A-04A4-9C71-0A8F-A0A5D6043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57" y="1914127"/>
            <a:ext cx="2596283" cy="43487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DA237A-7D70-CC6D-2D8B-9C72E991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295" y="-457201"/>
            <a:ext cx="9599995" cy="8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A974-5379-032C-5141-CBE36FDD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ICED study (liquid biopsy study)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81B5-EC52-225D-D29F-F36BF63B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Aims </a:t>
            </a:r>
          </a:p>
          <a:p>
            <a:r>
              <a:rPr lang="en-US" dirty="0"/>
              <a:t>- set up a biobank of very rare blood samples</a:t>
            </a:r>
          </a:p>
          <a:p>
            <a:r>
              <a:rPr lang="en-US" dirty="0"/>
              <a:t>- assess if we can detect traces of </a:t>
            </a:r>
            <a:r>
              <a:rPr lang="en-US" dirty="0" err="1"/>
              <a:t>tumour</a:t>
            </a:r>
            <a:r>
              <a:rPr lang="en-US" dirty="0"/>
              <a:t> DNA in the blood </a:t>
            </a:r>
          </a:p>
          <a:p>
            <a:r>
              <a:rPr lang="en-US" dirty="0"/>
              <a:t>- assess the proportion of patients who develop cancer during study and compare those with </a:t>
            </a:r>
            <a:r>
              <a:rPr lang="en-US" dirty="0" err="1"/>
              <a:t>ctDNA</a:t>
            </a:r>
            <a:r>
              <a:rPr lang="en-US" dirty="0"/>
              <a:t> detected and those without </a:t>
            </a:r>
            <a:r>
              <a:rPr lang="en-US" dirty="0" err="1"/>
              <a:t>ctDNA</a:t>
            </a:r>
            <a:r>
              <a:rPr lang="en-US" dirty="0"/>
              <a:t> detected.</a:t>
            </a:r>
          </a:p>
          <a:p>
            <a:r>
              <a:rPr lang="en-US" dirty="0"/>
              <a:t>- our ultimate aim is to develop a blood/urine test that can detect cancer early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22E3EF-098D-C619-DFBF-D742C036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9" y="762617"/>
            <a:ext cx="10396670" cy="4893853"/>
          </a:xfrm>
        </p:spPr>
      </p:pic>
    </p:spTree>
    <p:extLst>
      <p:ext uri="{BB962C8B-B14F-4D97-AF65-F5344CB8AC3E}">
        <p14:creationId xmlns:p14="http://schemas.microsoft.com/office/powerpoint/2010/main" val="383227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C5C2-25CE-036E-A84B-00E5AEA0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early detection </a:t>
            </a:r>
          </a:p>
        </p:txBody>
      </p:sp>
      <p:pic>
        <p:nvPicPr>
          <p:cNvPr id="5" name="Content Placeholder 4" descr="A picture containing text, businesscard, screenshot, design&#10;&#10;Description automatically generated">
            <a:extLst>
              <a:ext uri="{FF2B5EF4-FFF2-40B4-BE49-F238E27FC236}">
                <a16:creationId xmlns:a16="http://schemas.microsoft.com/office/drawing/2014/main" id="{F0191AAE-121C-DD78-19C8-11F427B40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88" y="1616198"/>
            <a:ext cx="11414760" cy="39887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0E6E1-AA17-BD2F-D438-185DFDE21B22}"/>
              </a:ext>
            </a:extLst>
          </p:cNvPr>
          <p:cNvSpPr txBox="1"/>
          <p:nvPr/>
        </p:nvSpPr>
        <p:spPr>
          <a:xfrm>
            <a:off x="7465671" y="5918362"/>
            <a:ext cx="387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231F20"/>
                </a:solidFill>
                <a:effectLst/>
                <a:latin typeface="Times"/>
              </a:rPr>
              <a:t>Crosby et al., Science </a:t>
            </a:r>
            <a:r>
              <a:rPr lang="en-GB" i="1" dirty="0">
                <a:solidFill>
                  <a:srgbClr val="231F20"/>
                </a:solidFill>
                <a:effectLst/>
                <a:latin typeface="Helvetica" pitchFamily="2" charset="0"/>
              </a:rPr>
              <a:t>375</a:t>
            </a:r>
            <a:r>
              <a:rPr lang="en-GB" i="1" dirty="0">
                <a:solidFill>
                  <a:srgbClr val="231F20"/>
                </a:solidFill>
                <a:effectLst/>
                <a:latin typeface="Times"/>
              </a:rPr>
              <a:t>, 1244 (2022)</a:t>
            </a:r>
            <a:endParaRPr lang="en-GB" dirty="0">
              <a:solidFill>
                <a:srgbClr val="231F20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4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96D-F826-2820-88CA-FAD7E8B7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Genetic syndromes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E965A0-247C-0EE3-3DFE-EAD8F844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152"/>
            <a:ext cx="10515600" cy="4565523"/>
          </a:xfrm>
        </p:spPr>
        <p:txBody>
          <a:bodyPr anchor="ctr">
            <a:noAutofit/>
          </a:bodyPr>
          <a:lstStyle/>
          <a:p>
            <a:r>
              <a:rPr lang="en-US" sz="2000" dirty="0"/>
              <a:t>Li Fraumeni (TP53)</a:t>
            </a:r>
          </a:p>
          <a:p>
            <a:pPr lvl="1"/>
            <a:r>
              <a:rPr lang="en-US" sz="1800" dirty="0"/>
              <a:t>Currently only screening in NHS is breast MRI </a:t>
            </a:r>
          </a:p>
          <a:p>
            <a:pPr lvl="1"/>
            <a:r>
              <a:rPr lang="en-US" sz="1800" dirty="0"/>
              <a:t>SIGNIFIED service evaluation (WB-MRI)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Lynch (MMR genes) </a:t>
            </a:r>
          </a:p>
          <a:p>
            <a:pPr lvl="1"/>
            <a:r>
              <a:rPr lang="en-US" sz="1800" dirty="0"/>
              <a:t>CRC, endometrial, brain, GU cancers </a:t>
            </a:r>
          </a:p>
          <a:p>
            <a:pPr lvl="1"/>
            <a:r>
              <a:rPr lang="en-US" sz="1800" dirty="0"/>
              <a:t>GI screening – colonoscopy </a:t>
            </a:r>
          </a:p>
          <a:p>
            <a:pPr lvl="1"/>
            <a:r>
              <a:rPr lang="en-US" sz="1800" dirty="0"/>
              <a:t>CAPP2/CAPP3 trial – aspirin</a:t>
            </a:r>
          </a:p>
        </p:txBody>
      </p:sp>
    </p:spTree>
    <p:extLst>
      <p:ext uri="{BB962C8B-B14F-4D97-AF65-F5344CB8AC3E}">
        <p14:creationId xmlns:p14="http://schemas.microsoft.com/office/powerpoint/2010/main" val="117155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2B61-4B2C-0DEA-C9DF-6EF9B575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Genetic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08DD-668F-2C72-2A4C-39CCCADD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PTEN (Cowden syndrome)</a:t>
            </a:r>
          </a:p>
          <a:p>
            <a:pPr lvl="1"/>
            <a:r>
              <a:rPr lang="en-US" sz="1800" dirty="0"/>
              <a:t>Breast cancer, Thyroid, GU (endometrial, renal), colorectal, brain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Peutz-Jeghers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syndrome (STK11)</a:t>
            </a:r>
          </a:p>
          <a:p>
            <a:pPr lvl="1">
              <a:defRPr/>
            </a:pPr>
            <a:r>
              <a:rPr lang="en-GB" sz="1600" b="0" i="0" dirty="0">
                <a:solidFill>
                  <a:srgbClr val="222222"/>
                </a:solidFill>
                <a:effectLst/>
                <a:latin typeface="HelveticaNeue" panose="02000503000000020004" pitchFamily="2" charset="0"/>
              </a:rPr>
              <a:t>50% risk of cancer by age 50: breasts, pancreas, gastrointestinal tract and ovaries.</a:t>
            </a:r>
            <a:endParaRPr lang="en-US" sz="1600" dirty="0">
              <a:solidFill>
                <a:prstClr val="black"/>
              </a:solidFill>
              <a:latin typeface="HelveticaNeue" panose="02000503000000020004" pitchFamily="2" charset="0"/>
            </a:endParaRPr>
          </a:p>
          <a:p>
            <a:pPr lvl="1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Screening: OGD, colonoscopy, gynae screening, breast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MUTYH-associated Polyposis syndrome (MAP) - MUTYH biallelic 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Juvenile Polyposis Syndrome (SMAD4)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Familial Adenomatous Polyposis syndrome (APC) -  pre/post surgery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Hereditary diffuse gastric cancer  (CHD1) - pre/post surgery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9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90DBC8-2DEF-4510-B938-CCC71608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057" y="1024282"/>
            <a:ext cx="10211924" cy="43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47BF-6C84-5543-A63F-1D58C69E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ICED study - Inclusion/exclusion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257D-81C3-A94F-97C1-ADC339661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Cohort 1: TP53 germline mutation carriers </a:t>
            </a:r>
          </a:p>
          <a:p>
            <a:r>
              <a:rPr lang="en-GB" dirty="0"/>
              <a:t>Cohort 2: Lynch syndrome, PTEN, </a:t>
            </a:r>
            <a:r>
              <a:rPr lang="en-GB" dirty="0" err="1"/>
              <a:t>Peutz-Jeghers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Age &gt;18 </a:t>
            </a:r>
            <a:r>
              <a:rPr lang="en-GB" dirty="0" err="1"/>
              <a:t>yo</a:t>
            </a:r>
            <a:r>
              <a:rPr lang="en-GB" dirty="0"/>
              <a:t>, capacity to consent  </a:t>
            </a:r>
          </a:p>
          <a:p>
            <a:endParaRPr lang="en-GB" dirty="0"/>
          </a:p>
          <a:p>
            <a:r>
              <a:rPr lang="en-GB" dirty="0"/>
              <a:t>No history of malignancy other than non-melanomatous skin cancer or cervical carcinoma in situ (CIS) in the past 5 years – to avoid contamination with recurrence from a previous tumour </a:t>
            </a:r>
          </a:p>
        </p:txBody>
      </p:sp>
    </p:spTree>
    <p:extLst>
      <p:ext uri="{BB962C8B-B14F-4D97-AF65-F5344CB8AC3E}">
        <p14:creationId xmlns:p14="http://schemas.microsoft.com/office/powerpoint/2010/main" val="200294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1675-11ED-684C-98AA-D667B134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05" y="1165803"/>
            <a:ext cx="2871912" cy="4483215"/>
          </a:xfrm>
        </p:spPr>
        <p:txBody>
          <a:bodyPr/>
          <a:lstStyle/>
          <a:p>
            <a:pPr defTabSz="886968"/>
            <a:r>
              <a:rPr lang="en-US" sz="3492" kern="1200" spc="-58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Laboratory analysis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47E10-4195-4161-ACC5-4A03AA06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19849"/>
            <a:ext cx="6953286" cy="277295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C06B652-9AE9-46E7-8ACB-875D4820350D}"/>
              </a:ext>
            </a:extLst>
          </p:cNvPr>
          <p:cNvSpPr/>
          <p:nvPr/>
        </p:nvSpPr>
        <p:spPr>
          <a:xfrm>
            <a:off x="7973182" y="3429000"/>
            <a:ext cx="610944" cy="354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9E0D6-DB54-456E-B304-4EE42A75C32F}"/>
              </a:ext>
            </a:extLst>
          </p:cNvPr>
          <p:cNvSpPr txBox="1"/>
          <p:nvPr/>
        </p:nvSpPr>
        <p:spPr>
          <a:xfrm>
            <a:off x="8809217" y="3392776"/>
            <a:ext cx="970074" cy="39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484">
              <a:spcAft>
                <a:spcPts val="600"/>
              </a:spcAft>
            </a:pPr>
            <a:r>
              <a:rPr lang="en-GB" sz="19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en-GB" sz="174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3D383-A01E-8472-B86C-840EB5B51CFE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ICED study - design</a:t>
            </a:r>
          </a:p>
        </p:txBody>
      </p:sp>
    </p:spTree>
    <p:extLst>
      <p:ext uri="{BB962C8B-B14F-4D97-AF65-F5344CB8AC3E}">
        <p14:creationId xmlns:p14="http://schemas.microsoft.com/office/powerpoint/2010/main" val="197829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roup 206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4" name="Isosceles Triangle 207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8" name="Isosceles Triangle 207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9" name="Isosceles Triangle 207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03994E-972F-3A8D-2C95-39F03465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Clinical research and operational team ICED</a:t>
            </a:r>
          </a:p>
        </p:txBody>
      </p:sp>
      <p:pic>
        <p:nvPicPr>
          <p:cNvPr id="2064" name="Picture 16" descr="The Institute of Cancer Research">
            <a:extLst>
              <a:ext uri="{FF2B5EF4-FFF2-40B4-BE49-F238E27FC236}">
                <a16:creationId xmlns:a16="http://schemas.microsoft.com/office/drawing/2014/main" id="{0D510CD3-D0FA-8F62-8754-FB17527E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04" y="2668072"/>
            <a:ext cx="3577072" cy="7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D4A6-A5DC-8386-3051-A211CC409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6320" y="1938867"/>
            <a:ext cx="4410718" cy="3880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Dr Angela George (CI)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Dr Richard Lee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Prof Ros </a:t>
            </a:r>
            <a:r>
              <a:rPr lang="en-US" sz="1500" dirty="0" err="1"/>
              <a:t>Eeles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Lydia Taylor, research nurse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Sejal</a:t>
            </a:r>
            <a:r>
              <a:rPr lang="en-US" sz="1500" dirty="0"/>
              <a:t> Jain, trial manager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Laura Boddy, data manager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Sofia </a:t>
            </a:r>
            <a:r>
              <a:rPr lang="en-US" sz="1500" dirty="0" err="1"/>
              <a:t>Sardo</a:t>
            </a:r>
            <a:r>
              <a:rPr lang="en-US" sz="1500" dirty="0"/>
              <a:t>, statistician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Catey</a:t>
            </a:r>
            <a:r>
              <a:rPr lang="en-US" sz="1500" dirty="0"/>
              <a:t> Bounce, statistician 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LAB TEAM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Prof Mike </a:t>
            </a:r>
            <a:r>
              <a:rPr lang="en-US" sz="1500" dirty="0" err="1"/>
              <a:t>Hubank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Dr Andrew </a:t>
            </a:r>
            <a:r>
              <a:rPr lang="en-US" sz="1500" dirty="0" err="1"/>
              <a:t>Feber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Paula </a:t>
            </a:r>
            <a:r>
              <a:rPr lang="en-US" sz="1500" dirty="0" err="1"/>
              <a:t>Proszec</a:t>
            </a:r>
            <a:r>
              <a:rPr lang="en-US" sz="1500" dirty="0"/>
              <a:t>, postdoc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Michaela </a:t>
            </a:r>
            <a:r>
              <a:rPr lang="en-US" sz="1500" dirty="0" err="1"/>
              <a:t>Smilley</a:t>
            </a:r>
            <a:r>
              <a:rPr lang="en-US" sz="1500" dirty="0"/>
              <a:t>, lab technician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D6897A-04A4-9C71-0A8F-A0A5D604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04" y="3682844"/>
            <a:ext cx="3577071" cy="66071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8DA237A-7D70-CC6D-2D8B-9C72E991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295" y="-457201"/>
            <a:ext cx="9599995" cy="8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89BB-A2C2-DAC1-DAC3-67BA3B54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Li Fraumeni syndrome – screening recommendations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15AF-981C-24BF-2527-A8D716E03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969768" cy="38807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NHS screening - breast screening for women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WB-MRI is not widely available across the UK </a:t>
            </a:r>
          </a:p>
        </p:txBody>
      </p:sp>
      <p:pic>
        <p:nvPicPr>
          <p:cNvPr id="5" name="Picture 4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1EF9325A-DC93-5B75-936F-2187B1372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12" y="2160589"/>
            <a:ext cx="8246947" cy="3756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118DE-22A6-F615-3F3A-F49EFEC03AAD}"/>
              </a:ext>
            </a:extLst>
          </p:cNvPr>
          <p:cNvSpPr txBox="1"/>
          <p:nvPr/>
        </p:nvSpPr>
        <p:spPr>
          <a:xfrm>
            <a:off x="6816812" y="6041362"/>
            <a:ext cx="4697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Hanson H, et al. J Med Genet 2021;58:135–139.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7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8A2C-2101-868C-5E3B-1C49BAD2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Li Fraumeni syndrome -  SIGNIFY study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799FA-05FD-0794-E96B-20649EE3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44 TP53 mutation carriers and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44 population controls underwent a one-off Whole-body MRI. 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In TP53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mutation carriers, </a:t>
            </a:r>
            <a:r>
              <a:rPr lang="en-GB" b="1" dirty="0">
                <a:solidFill>
                  <a:srgbClr val="002060"/>
                </a:solidFill>
                <a:effectLst/>
                <a:latin typeface="+mn-lt"/>
              </a:rPr>
              <a:t>6 of 44 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(13.6, 95% CI 5.2–27.4%) participants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were diagnosed with cancer during the study</a:t>
            </a:r>
          </a:p>
          <a:p>
            <a:r>
              <a:rPr lang="en-GB" dirty="0">
                <a:solidFill>
                  <a:srgbClr val="002060"/>
                </a:solidFill>
              </a:rPr>
              <a:t>Two outside of MRI – </a:t>
            </a:r>
            <a:r>
              <a:rPr lang="en-GB" b="1" dirty="0">
                <a:solidFill>
                  <a:srgbClr val="002060"/>
                </a:solidFill>
              </a:rPr>
              <a:t>4/ 44 </a:t>
            </a:r>
            <a:r>
              <a:rPr lang="en-GB" dirty="0">
                <a:solidFill>
                  <a:srgbClr val="002060"/>
                </a:solidFill>
              </a:rPr>
              <a:t>true positives (9%)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False negative</a:t>
            </a:r>
            <a:r>
              <a:rPr lang="en-GB" dirty="0">
                <a:solidFill>
                  <a:srgbClr val="002060"/>
                </a:solidFill>
              </a:rPr>
              <a:t>: 1 lesion thought to be benign on MRI that proved to be cancerous and 1 blood cancer </a:t>
            </a:r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r>
              <a:rPr lang="en-GB" dirty="0">
                <a:solidFill>
                  <a:srgbClr val="002060"/>
                </a:solidFill>
              </a:rPr>
              <a:t>False positive – two invasive procedures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bone biopsy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removal of ovaries for benign lesions </a:t>
            </a:r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69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A8E346-7FCF-3A88-95E3-4F117E2D3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97899"/>
              </p:ext>
            </p:extLst>
          </p:nvPr>
        </p:nvGraphicFramePr>
        <p:xfrm>
          <a:off x="354829" y="183473"/>
          <a:ext cx="10972799" cy="6912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415">
                  <a:extLst>
                    <a:ext uri="{9D8B030D-6E8A-4147-A177-3AD203B41FA5}">
                      <a16:colId xmlns:a16="http://schemas.microsoft.com/office/drawing/2014/main" val="3912256936"/>
                    </a:ext>
                  </a:extLst>
                </a:gridCol>
                <a:gridCol w="918295">
                  <a:extLst>
                    <a:ext uri="{9D8B030D-6E8A-4147-A177-3AD203B41FA5}">
                      <a16:colId xmlns:a16="http://schemas.microsoft.com/office/drawing/2014/main" val="2450657410"/>
                    </a:ext>
                  </a:extLst>
                </a:gridCol>
                <a:gridCol w="664066">
                  <a:extLst>
                    <a:ext uri="{9D8B030D-6E8A-4147-A177-3AD203B41FA5}">
                      <a16:colId xmlns:a16="http://schemas.microsoft.com/office/drawing/2014/main" val="3028777950"/>
                    </a:ext>
                  </a:extLst>
                </a:gridCol>
                <a:gridCol w="913183">
                  <a:extLst>
                    <a:ext uri="{9D8B030D-6E8A-4147-A177-3AD203B41FA5}">
                      <a16:colId xmlns:a16="http://schemas.microsoft.com/office/drawing/2014/main" val="1885798567"/>
                    </a:ext>
                  </a:extLst>
                </a:gridCol>
                <a:gridCol w="929254">
                  <a:extLst>
                    <a:ext uri="{9D8B030D-6E8A-4147-A177-3AD203B41FA5}">
                      <a16:colId xmlns:a16="http://schemas.microsoft.com/office/drawing/2014/main" val="262098998"/>
                    </a:ext>
                  </a:extLst>
                </a:gridCol>
                <a:gridCol w="2827214">
                  <a:extLst>
                    <a:ext uri="{9D8B030D-6E8A-4147-A177-3AD203B41FA5}">
                      <a16:colId xmlns:a16="http://schemas.microsoft.com/office/drawing/2014/main" val="3469704023"/>
                    </a:ext>
                  </a:extLst>
                </a:gridCol>
                <a:gridCol w="1654686">
                  <a:extLst>
                    <a:ext uri="{9D8B030D-6E8A-4147-A177-3AD203B41FA5}">
                      <a16:colId xmlns:a16="http://schemas.microsoft.com/office/drawing/2014/main" val="1094923761"/>
                    </a:ext>
                  </a:extLst>
                </a:gridCol>
                <a:gridCol w="1654686">
                  <a:extLst>
                    <a:ext uri="{9D8B030D-6E8A-4147-A177-3AD203B41FA5}">
                      <a16:colId xmlns:a16="http://schemas.microsoft.com/office/drawing/2014/main" val="501639774"/>
                    </a:ext>
                  </a:extLst>
                </a:gridCol>
              </a:tblGrid>
              <a:tr h="385721">
                <a:tc rowSpan="2"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Study (PMID)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Number of subjects scanned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No findings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Benign findings, no follow-up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Possibly malignant findings – required further investigations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Malignancy confirmed 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Other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2442783878"/>
                  </a:ext>
                </a:extLst>
              </a:tr>
              <a:tr h="27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Paediatric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Adults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2516"/>
                  </a:ext>
                </a:extLst>
              </a:tr>
              <a:tr h="54733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LEAD*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PMID 28988289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53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0 lesions in 19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22 lesions in 14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29 lesions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6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1167780180"/>
                  </a:ext>
                </a:extLst>
              </a:tr>
              <a:tr h="144672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SIGNIFY study – one scan per patient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PMID 28091804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44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15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6 patients (2 outside the MRI)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False positive 9 pts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Non-malignant 3 pts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True negative 26 pts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False negative 2 pts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49995474"/>
                  </a:ext>
                </a:extLst>
              </a:tr>
              <a:tr h="600010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SWEP53 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PMID 35053544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68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42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19 patients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-</a:t>
                      </a:r>
                      <a:r>
                        <a:rPr lang="en-GB" sz="900">
                          <a:effectLst/>
                        </a:rPr>
                        <a:t>                      </a:t>
                      </a:r>
                      <a:r>
                        <a:rPr lang="en-GB" sz="1100">
                          <a:effectLst/>
                        </a:rPr>
                        <a:t>Benign 21 lesions in 16 pt (84%)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-</a:t>
                      </a:r>
                      <a:r>
                        <a:rPr lang="en-GB" sz="900">
                          <a:effectLst/>
                        </a:rPr>
                        <a:t>                      </a:t>
                      </a:r>
                      <a:r>
                        <a:rPr lang="en-GB" sz="1100">
                          <a:effectLst/>
                        </a:rPr>
                        <a:t>Malignant 9 lesions in 3 pts (16%)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3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1349125594"/>
                  </a:ext>
                </a:extLst>
              </a:tr>
              <a:tr h="1275022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Paixao (Brazilian cohort) – 2 scans per patient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PMID 30107858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59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&gt; Positivity rate 11.8 % after first MRI (7) 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6.7% (4) after second MRI </a:t>
                      </a:r>
                    </a:p>
                    <a:p>
                      <a:pPr algn="l"/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Total 9.3% (11)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11 patients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Cancer detection rate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 -  3.4% (2) after 1</a:t>
                      </a:r>
                      <a:r>
                        <a:rPr lang="en-GB" sz="1100" baseline="30000">
                          <a:effectLst/>
                        </a:rPr>
                        <a:t>st</a:t>
                      </a:r>
                      <a:r>
                        <a:rPr lang="en-GB" sz="1100">
                          <a:effectLst/>
                        </a:rPr>
                        <a:t> MRI 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  - 1.7% (1) after 2</a:t>
                      </a:r>
                      <a:r>
                        <a:rPr lang="en-GB" sz="1100" baseline="30000">
                          <a:effectLst/>
                        </a:rPr>
                        <a:t>nd</a:t>
                      </a:r>
                      <a:r>
                        <a:rPr lang="en-GB" sz="1100">
                          <a:effectLst/>
                        </a:rPr>
                        <a:t> MRI</a:t>
                      </a:r>
                    </a:p>
                    <a:p>
                      <a:pPr algn="l"/>
                      <a:r>
                        <a:rPr lang="en-GB" sz="1100">
                          <a:effectLst/>
                        </a:rPr>
                        <a:t>-  total 2.5%  (3)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Success rate 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95.0 % (56) after first MRI 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100.0% (59) after second MRI 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</a:rPr>
                        <a:t>98.0 % (116) total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3875802891"/>
                  </a:ext>
                </a:extLst>
              </a:tr>
              <a:tr h="514295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Dana Farber – 2 or 3 scans per patient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PMID 29077256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15% of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30% of patients (intermediate + moderate/significant concern)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0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2577226398"/>
                  </a:ext>
                </a:extLst>
              </a:tr>
              <a:tr h="642867"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Annupindi</a:t>
                      </a:r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PMID 26204294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55 incidental findings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 patients: 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low-risk lesions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 patient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100%</a:t>
                      </a:r>
                    </a:p>
                    <a:p>
                      <a:pPr algn="l"/>
                      <a:r>
                        <a:rPr lang="en-GB" sz="1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94%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PPV 24%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NPV 100%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218845"/>
                  </a:ext>
                </a:extLst>
              </a:tr>
              <a:tr h="642867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Ballinger metanalysis </a:t>
                      </a:r>
                    </a:p>
                    <a:p>
                      <a:pPr algn="l"/>
                      <a:r>
                        <a:rPr lang="en-GB" sz="1100" dirty="0">
                          <a:effectLst/>
                        </a:rPr>
                        <a:t>PMID 28772291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444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134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405 patients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173 patients 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202 Lesions imaged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51 Biopsies</a:t>
                      </a:r>
                    </a:p>
                    <a:p>
                      <a:pPr marL="342900" lvl="0" indent="-342900" algn="l"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>
                          <a:effectLst/>
                        </a:rPr>
                        <a:t>13 Lesions with uncertain</a:t>
                      </a:r>
                    </a:p>
                    <a:p>
                      <a:pPr marL="457200" algn="l"/>
                      <a:r>
                        <a:rPr lang="en-GB" sz="1100">
                          <a:effectLst/>
                        </a:rPr>
                        <a:t>diagnosis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</a:rPr>
                        <a:t>39 patients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4" marR="42664" marT="0" marB="0"/>
                </a:tc>
                <a:extLst>
                  <a:ext uri="{0D108BD9-81ED-4DB2-BD59-A6C34878D82A}">
                    <a16:rowId xmlns:a16="http://schemas.microsoft.com/office/drawing/2014/main" val="36961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63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4573-D6FC-9DF1-A638-F4E9FCB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2F5EE-8334-DC74-5D48-65369A62C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effectLst/>
                <a:latin typeface="+mn-lt"/>
              </a:rPr>
              <a:t>Primary aim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: To assess the incidence of malignancies diagnosed in asymptomatic </a:t>
            </a:r>
            <a:r>
              <a:rPr lang="en-GB" i="1" dirty="0">
                <a:solidFill>
                  <a:srgbClr val="002060"/>
                </a:solidFill>
                <a:effectLst/>
                <a:latin typeface="+mn-lt"/>
              </a:rPr>
              <a:t>TP53 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carriers using two whole body MRI scans, at 12 months apart </a:t>
            </a:r>
          </a:p>
          <a:p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r>
              <a:rPr lang="en-GB" b="1" dirty="0">
                <a:solidFill>
                  <a:srgbClr val="002060"/>
                </a:solidFill>
                <a:effectLst/>
                <a:latin typeface="+mn-lt"/>
              </a:rPr>
              <a:t>Secondary aims</a:t>
            </a: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: To determine the cost-effectiveness of screening with WB-MRI and treating early cancers compared to management of symptomatic cancers, using historical controls and a decision analytic model 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98DACA-70F0-420A-FACA-CD8EA292D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2405"/>
              </p:ext>
            </p:extLst>
          </p:nvPr>
        </p:nvGraphicFramePr>
        <p:xfrm>
          <a:off x="3869268" y="4079100"/>
          <a:ext cx="7315200" cy="274320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554065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3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08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9A78-4CF3-07C0-16FA-2B803FE5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E31F-9A65-C4D8-8DB9-50996B466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9073"/>
            <a:ext cx="8596668" cy="4322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  <a:effectLst/>
                <a:latin typeface="+mn-lt"/>
              </a:rPr>
              <a:t>Primary endpoint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Diagnosis of new cancers via screening with WB-MRI 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  <a:effectLst/>
                <a:latin typeface="+mn-lt"/>
              </a:rPr>
              <a:t> Secondary endpoints 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/>
                <a:latin typeface="+mn-lt"/>
              </a:rPr>
              <a:t>• </a:t>
            </a: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Sensitivity and specificity for detection of malignancies at repeat imaging (following a second WB-MRI) 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Number of new non-malignant (benign) diseases diagnosed, and further investigations required 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Cost of WB-MRI and early diagnosis management compared to cost implications of diagnosis of advanced cancer 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Quality of life assessments in Li Fraumeni patients undergoing WB MRI 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Cost effectiveness analysis to estimate the value of implementing WB-MRI as the standard of care for LFS 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2060"/>
                </a:solidFill>
                <a:effectLst/>
                <a:latin typeface="+mn-lt"/>
              </a:rPr>
              <a:t>• Estimation of the incremental cost per quality-adjusted life year (QALY) and return on investment analysis (ROI) comparing the net benefits relative to the additional cost 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95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735F-9720-6E20-7EC8-502BF699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inclusion/exclusion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83C532-91C5-6BAC-885E-86C58ADAC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211925"/>
              </p:ext>
            </p:extLst>
          </p:nvPr>
        </p:nvGraphicFramePr>
        <p:xfrm>
          <a:off x="832930" y="2387917"/>
          <a:ext cx="7315200" cy="3291840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4292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Inclusion criteria </a:t>
                      </a:r>
                    </a:p>
                    <a:p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 Patients over the age of 18 years old, with no active cancer </a:t>
                      </a:r>
                    </a:p>
                    <a:p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 Carriers of a pathogenic/likely pathogenic variant the </a:t>
                      </a:r>
                      <a:r>
                        <a:rPr lang="en-GB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TP53 </a:t>
                      </a:r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gene </a:t>
                      </a:r>
                    </a:p>
                    <a:p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 Able to give informed consent </a:t>
                      </a:r>
                    </a:p>
                    <a:p>
                      <a:b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Exclusion criteria 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Carriers of a variant associated with reduced penetrance (in the view of a geneticist) or a variant of uncertain significance. 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Patients with a malignancy diagnosed in the previous 5 years [except non-invasive tumours]</a:t>
                      </a:r>
                      <a:br>
                        <a:rPr lang="en-GB" dirty="0">
                          <a:effectLst/>
                          <a:latin typeface="Calibri" panose="020F0502020204030204" pitchFamily="34" charset="0"/>
                        </a:rPr>
                      </a:br>
                      <a:endParaRPr lang="en-GB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36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3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FC2C-D2C7-7C85-EE7F-A49943D8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SIGNIFIED study - Study design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77CAD3-E6FA-4EED-45F2-2B418238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87" y="2334767"/>
            <a:ext cx="7784401" cy="31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61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{57E5F3C8-73AF-414F-8A79-B11C96D1D4BA}tf10001060</Template>
  <TotalTime>11974</TotalTime>
  <Words>1391</Words>
  <Application>Microsoft Macintosh PowerPoint</Application>
  <PresentationFormat>Widescreen</PresentationFormat>
  <Paragraphs>254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Courier New</vt:lpstr>
      <vt:lpstr>Helvetica</vt:lpstr>
      <vt:lpstr>HelveticaNeue</vt:lpstr>
      <vt:lpstr>Neue Plak</vt:lpstr>
      <vt:lpstr>Symbol</vt:lpstr>
      <vt:lpstr>Times</vt:lpstr>
      <vt:lpstr>Times New Roman</vt:lpstr>
      <vt:lpstr>Trebuchet MS</vt:lpstr>
      <vt:lpstr>Wingdings 3</vt:lpstr>
      <vt:lpstr>Facet</vt:lpstr>
      <vt:lpstr>LFS UK 2023  Updates on SIGNIFIED and ICED studies – the Royal Marsden Hospital </vt:lpstr>
      <vt:lpstr>Challenges of early detection </vt:lpstr>
      <vt:lpstr>Li Fraumeni syndrome – screening recommendations  </vt:lpstr>
      <vt:lpstr>Li Fraumeni syndrome -  SIGNIFY study (2017)</vt:lpstr>
      <vt:lpstr>PowerPoint Presentation</vt:lpstr>
      <vt:lpstr>SIGNIFIED study - Aims</vt:lpstr>
      <vt:lpstr>SIGNIFIED study - Endpoints</vt:lpstr>
      <vt:lpstr>SIGNIFIED study - inclusion/exclusion criteria</vt:lpstr>
      <vt:lpstr>SIGNIFIED study - Study design</vt:lpstr>
      <vt:lpstr>PowerPoint Presentation</vt:lpstr>
      <vt:lpstr>SIGNIFIED study - Recruitment</vt:lpstr>
      <vt:lpstr>SIGNIFIED - UK and London distribution</vt:lpstr>
      <vt:lpstr>SIGNIFIED study - Results </vt:lpstr>
      <vt:lpstr>Results - 1st round of scans</vt:lpstr>
      <vt:lpstr>PowerPoint Presentation</vt:lpstr>
      <vt:lpstr>SIGNIFIED study - Challenges</vt:lpstr>
      <vt:lpstr>Clinical research and operational team SIGNIFIED</vt:lpstr>
      <vt:lpstr>ICED study (liquid biopsy study)</vt:lpstr>
      <vt:lpstr>PowerPoint Presentation</vt:lpstr>
      <vt:lpstr>Genetic syndromes</vt:lpstr>
      <vt:lpstr>Genetic syndromes</vt:lpstr>
      <vt:lpstr>PowerPoint Presentation</vt:lpstr>
      <vt:lpstr>ICED study - Inclusion/exclusion criteria </vt:lpstr>
      <vt:lpstr>Laboratory analysis </vt:lpstr>
      <vt:lpstr>Clinical research and operational team ICED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SIGNIFIED  Service evaluation </dc:title>
  <dc:creator>COJOCARU, Elena (THE ROYAL MARSDEN NHS FOUNDATION TRUST - RPY)</dc:creator>
  <cp:lastModifiedBy>COJOCARU, Elena (THE ROYAL MARSDEN NHS FOUNDATION TRUST - RPY)</cp:lastModifiedBy>
  <cp:revision>149</cp:revision>
  <dcterms:created xsi:type="dcterms:W3CDTF">2023-06-12T14:36:16Z</dcterms:created>
  <dcterms:modified xsi:type="dcterms:W3CDTF">2023-10-05T18:37:51Z</dcterms:modified>
</cp:coreProperties>
</file>