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28"/>
  </p:notesMasterIdLst>
  <p:handoutMasterIdLst>
    <p:handoutMasterId r:id="rId29"/>
  </p:handoutMasterIdLst>
  <p:sldIdLst>
    <p:sldId id="487" r:id="rId5"/>
    <p:sldId id="1004" r:id="rId6"/>
    <p:sldId id="261" r:id="rId7"/>
    <p:sldId id="991" r:id="rId8"/>
    <p:sldId id="992" r:id="rId9"/>
    <p:sldId id="996" r:id="rId10"/>
    <p:sldId id="489" r:id="rId11"/>
    <p:sldId id="1007" r:id="rId12"/>
    <p:sldId id="1008" r:id="rId13"/>
    <p:sldId id="471" r:id="rId14"/>
    <p:sldId id="508" r:id="rId15"/>
    <p:sldId id="256" r:id="rId16"/>
    <p:sldId id="1005" r:id="rId17"/>
    <p:sldId id="527" r:id="rId18"/>
    <p:sldId id="1006" r:id="rId19"/>
    <p:sldId id="533" r:id="rId20"/>
    <p:sldId id="522" r:id="rId21"/>
    <p:sldId id="262" r:id="rId22"/>
    <p:sldId id="519" r:id="rId23"/>
    <p:sldId id="528" r:id="rId24"/>
    <p:sldId id="699" r:id="rId25"/>
    <p:sldId id="529" r:id="rId26"/>
    <p:sldId id="5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E6E6E6"/>
    <a:srgbClr val="A6A6A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749"/>
  </p:normalViewPr>
  <p:slideViewPr>
    <p:cSldViewPr snapToGrid="0" snapToObjects="1">
      <p:cViewPr>
        <p:scale>
          <a:sx n="75" d="100"/>
          <a:sy n="75" d="100"/>
        </p:scale>
        <p:origin x="432" y="202"/>
      </p:cViewPr>
      <p:guideLst/>
    </p:cSldViewPr>
  </p:slideViewPr>
  <p:notesTextViewPr>
    <p:cViewPr>
      <p:scale>
        <a:sx n="3" d="2"/>
        <a:sy n="3" d="2"/>
      </p:scale>
      <p:origin x="0" y="0"/>
    </p:cViewPr>
  </p:notesTextViewPr>
  <p:sorterViewPr>
    <p:cViewPr varScale="1">
      <p:scale>
        <a:sx n="100" d="100"/>
        <a:sy n="100" d="100"/>
      </p:scale>
      <p:origin x="0" y="-270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lagden" userId="9c647c65-738c-4473-ae27-226fe1741996" providerId="ADAL" clId="{F73776DA-2777-48DD-A8C8-60B6CCDB95EB}"/>
    <pc:docChg chg="undo custSel addSld delSld modSld sldOrd">
      <pc:chgData name="Sarah Blagden" userId="9c647c65-738c-4473-ae27-226fe1741996" providerId="ADAL" clId="{F73776DA-2777-48DD-A8C8-60B6CCDB95EB}" dt="2023-09-09T07:45:44.800" v="556" actId="13926"/>
      <pc:docMkLst>
        <pc:docMk/>
      </pc:docMkLst>
      <pc:sldChg chg="add del ord">
        <pc:chgData name="Sarah Blagden" userId="9c647c65-738c-4473-ae27-226fe1741996" providerId="ADAL" clId="{F73776DA-2777-48DD-A8C8-60B6CCDB95EB}" dt="2023-09-09T07:38:03.884" v="547"/>
        <pc:sldMkLst>
          <pc:docMk/>
          <pc:sldMk cId="568013748" sldId="256"/>
        </pc:sldMkLst>
      </pc:sldChg>
      <pc:sldChg chg="ord">
        <pc:chgData name="Sarah Blagden" userId="9c647c65-738c-4473-ae27-226fe1741996" providerId="ADAL" clId="{F73776DA-2777-48DD-A8C8-60B6CCDB95EB}" dt="2023-09-09T07:30:02.301" v="383"/>
        <pc:sldMkLst>
          <pc:docMk/>
          <pc:sldMk cId="2647538010" sldId="262"/>
        </pc:sldMkLst>
      </pc:sldChg>
      <pc:sldChg chg="ord">
        <pc:chgData name="Sarah Blagden" userId="9c647c65-738c-4473-ae27-226fe1741996" providerId="ADAL" clId="{F73776DA-2777-48DD-A8C8-60B6CCDB95EB}" dt="2023-09-09T07:20:42.817" v="71"/>
        <pc:sldMkLst>
          <pc:docMk/>
          <pc:sldMk cId="1493276501" sldId="471"/>
        </pc:sldMkLst>
      </pc:sldChg>
      <pc:sldChg chg="modSp ord">
        <pc:chgData name="Sarah Blagden" userId="9c647c65-738c-4473-ae27-226fe1741996" providerId="ADAL" clId="{F73776DA-2777-48DD-A8C8-60B6CCDB95EB}" dt="2023-09-09T07:37:44.010" v="546"/>
        <pc:sldMkLst>
          <pc:docMk/>
          <pc:sldMk cId="3551475073" sldId="508"/>
        </pc:sldMkLst>
        <pc:spChg chg="mod">
          <ac:chgData name="Sarah Blagden" userId="9c647c65-738c-4473-ae27-226fe1741996" providerId="ADAL" clId="{F73776DA-2777-48DD-A8C8-60B6CCDB95EB}" dt="2023-09-09T07:27:28.145" v="359" actId="20577"/>
          <ac:spMkLst>
            <pc:docMk/>
            <pc:sldMk cId="3551475073" sldId="508"/>
            <ac:spMk id="6" creationId="{851CB6E3-2E95-4D6F-A8EA-63A2FC0A0C9F}"/>
          </ac:spMkLst>
        </pc:spChg>
      </pc:sldChg>
      <pc:sldChg chg="del">
        <pc:chgData name="Sarah Blagden" userId="9c647c65-738c-4473-ae27-226fe1741996" providerId="ADAL" clId="{F73776DA-2777-48DD-A8C8-60B6CCDB95EB}" dt="2023-09-09T07:20:16.718" v="70" actId="2696"/>
        <pc:sldMkLst>
          <pc:docMk/>
          <pc:sldMk cId="735017898" sldId="517"/>
        </pc:sldMkLst>
      </pc:sldChg>
      <pc:sldChg chg="addSp modSp">
        <pc:chgData name="Sarah Blagden" userId="9c647c65-738c-4473-ae27-226fe1741996" providerId="ADAL" clId="{F73776DA-2777-48DD-A8C8-60B6CCDB95EB}" dt="2023-09-09T07:31:31.510" v="421" actId="1076"/>
        <pc:sldMkLst>
          <pc:docMk/>
          <pc:sldMk cId="3137355034" sldId="519"/>
        </pc:sldMkLst>
        <pc:spChg chg="mod">
          <ac:chgData name="Sarah Blagden" userId="9c647c65-738c-4473-ae27-226fe1741996" providerId="ADAL" clId="{F73776DA-2777-48DD-A8C8-60B6CCDB95EB}" dt="2023-09-09T06:44:31.399" v="6" actId="20577"/>
          <ac:spMkLst>
            <pc:docMk/>
            <pc:sldMk cId="3137355034" sldId="519"/>
            <ac:spMk id="5" creationId="{D2FEE6ED-384F-4DC3-B508-6A9CC0F4D21B}"/>
          </ac:spMkLst>
        </pc:spChg>
        <pc:spChg chg="mod">
          <ac:chgData name="Sarah Blagden" userId="9c647c65-738c-4473-ae27-226fe1741996" providerId="ADAL" clId="{F73776DA-2777-48DD-A8C8-60B6CCDB95EB}" dt="2023-09-09T07:31:28.221" v="420" actId="1076"/>
          <ac:spMkLst>
            <pc:docMk/>
            <pc:sldMk cId="3137355034" sldId="519"/>
            <ac:spMk id="16" creationId="{8167A479-205F-4D0B-BBCC-9C838280EE8A}"/>
          </ac:spMkLst>
        </pc:spChg>
        <pc:spChg chg="add mod">
          <ac:chgData name="Sarah Blagden" userId="9c647c65-738c-4473-ae27-226fe1741996" providerId="ADAL" clId="{F73776DA-2777-48DD-A8C8-60B6CCDB95EB}" dt="2023-09-09T07:31:00.918" v="403" actId="1038"/>
          <ac:spMkLst>
            <pc:docMk/>
            <pc:sldMk cId="3137355034" sldId="519"/>
            <ac:spMk id="22" creationId="{8279EBF3-F58C-43AE-88BA-CE9B00A25BDA}"/>
          </ac:spMkLst>
        </pc:spChg>
        <pc:spChg chg="add mod">
          <ac:chgData name="Sarah Blagden" userId="9c647c65-738c-4473-ae27-226fe1741996" providerId="ADAL" clId="{F73776DA-2777-48DD-A8C8-60B6CCDB95EB}" dt="2023-09-09T07:31:21.866" v="419" actId="20577"/>
          <ac:spMkLst>
            <pc:docMk/>
            <pc:sldMk cId="3137355034" sldId="519"/>
            <ac:spMk id="23" creationId="{A272D3A4-62DE-4746-9E17-FFD240CFB11E}"/>
          </ac:spMkLst>
        </pc:spChg>
        <pc:picChg chg="mod">
          <ac:chgData name="Sarah Blagden" userId="9c647c65-738c-4473-ae27-226fe1741996" providerId="ADAL" clId="{F73776DA-2777-48DD-A8C8-60B6CCDB95EB}" dt="2023-09-09T07:31:31.510" v="421" actId="1076"/>
          <ac:picMkLst>
            <pc:docMk/>
            <pc:sldMk cId="3137355034" sldId="519"/>
            <ac:picMk id="2" creationId="{87191059-9B86-4A43-A71F-9EEB7B827629}"/>
          </ac:picMkLst>
        </pc:picChg>
      </pc:sldChg>
      <pc:sldChg chg="add">
        <pc:chgData name="Sarah Blagden" userId="9c647c65-738c-4473-ae27-226fe1741996" providerId="ADAL" clId="{F73776DA-2777-48DD-A8C8-60B6CCDB95EB}" dt="2023-09-09T06:44:00.415" v="0"/>
        <pc:sldMkLst>
          <pc:docMk/>
          <pc:sldMk cId="3645884273" sldId="522"/>
        </pc:sldMkLst>
      </pc:sldChg>
      <pc:sldChg chg="del">
        <pc:chgData name="Sarah Blagden" userId="9c647c65-738c-4473-ae27-226fe1741996" providerId="ADAL" clId="{F73776DA-2777-48DD-A8C8-60B6CCDB95EB}" dt="2023-09-09T07:29:41.354" v="381" actId="2696"/>
        <pc:sldMkLst>
          <pc:docMk/>
          <pc:sldMk cId="3726357567" sldId="525"/>
        </pc:sldMkLst>
      </pc:sldChg>
      <pc:sldChg chg="del">
        <pc:chgData name="Sarah Blagden" userId="9c647c65-738c-4473-ae27-226fe1741996" providerId="ADAL" clId="{F73776DA-2777-48DD-A8C8-60B6CCDB95EB}" dt="2023-09-09T07:31:53.481" v="424" actId="2696"/>
        <pc:sldMkLst>
          <pc:docMk/>
          <pc:sldMk cId="3174245693" sldId="526"/>
        </pc:sldMkLst>
      </pc:sldChg>
      <pc:sldChg chg="delSp modSp ord">
        <pc:chgData name="Sarah Blagden" userId="9c647c65-738c-4473-ae27-226fe1741996" providerId="ADAL" clId="{F73776DA-2777-48DD-A8C8-60B6CCDB95EB}" dt="2023-09-09T07:29:07.419" v="380" actId="403"/>
        <pc:sldMkLst>
          <pc:docMk/>
          <pc:sldMk cId="989231649" sldId="527"/>
        </pc:sldMkLst>
        <pc:spChg chg="mod">
          <ac:chgData name="Sarah Blagden" userId="9c647c65-738c-4473-ae27-226fe1741996" providerId="ADAL" clId="{F73776DA-2777-48DD-A8C8-60B6CCDB95EB}" dt="2023-09-09T07:29:07.419" v="380" actId="403"/>
          <ac:spMkLst>
            <pc:docMk/>
            <pc:sldMk cId="989231649" sldId="527"/>
            <ac:spMk id="3" creationId="{AAE55DBF-8F28-4DE5-BA84-433A011DAFE1}"/>
          </ac:spMkLst>
        </pc:spChg>
        <pc:picChg chg="mod">
          <ac:chgData name="Sarah Blagden" userId="9c647c65-738c-4473-ae27-226fe1741996" providerId="ADAL" clId="{F73776DA-2777-48DD-A8C8-60B6CCDB95EB}" dt="2023-09-09T07:29:03.635" v="379" actId="1076"/>
          <ac:picMkLst>
            <pc:docMk/>
            <pc:sldMk cId="989231649" sldId="527"/>
            <ac:picMk id="13314" creationId="{3CBA30C4-66F3-490B-81DA-D4E85FAA4473}"/>
          </ac:picMkLst>
        </pc:picChg>
        <pc:picChg chg="del">
          <ac:chgData name="Sarah Blagden" userId="9c647c65-738c-4473-ae27-226fe1741996" providerId="ADAL" clId="{F73776DA-2777-48DD-A8C8-60B6CCDB95EB}" dt="2023-09-09T07:19:31.028" v="68" actId="478"/>
          <ac:picMkLst>
            <pc:docMk/>
            <pc:sldMk cId="989231649" sldId="527"/>
            <ac:picMk id="13316" creationId="{7BEB50A7-9C02-4F9B-B946-52BC68F04947}"/>
          </ac:picMkLst>
        </pc:picChg>
      </pc:sldChg>
      <pc:sldChg chg="modSp">
        <pc:chgData name="Sarah Blagden" userId="9c647c65-738c-4473-ae27-226fe1741996" providerId="ADAL" clId="{F73776DA-2777-48DD-A8C8-60B6CCDB95EB}" dt="2023-09-09T07:45:44.800" v="556" actId="13926"/>
        <pc:sldMkLst>
          <pc:docMk/>
          <pc:sldMk cId="2917350377" sldId="529"/>
        </pc:sldMkLst>
        <pc:spChg chg="mod">
          <ac:chgData name="Sarah Blagden" userId="9c647c65-738c-4473-ae27-226fe1741996" providerId="ADAL" clId="{F73776DA-2777-48DD-A8C8-60B6CCDB95EB}" dt="2023-09-09T07:45:44.800" v="556" actId="13926"/>
          <ac:spMkLst>
            <pc:docMk/>
            <pc:sldMk cId="2917350377" sldId="529"/>
            <ac:spMk id="3" creationId="{059141FD-B23D-4630-8CBC-DDF0D4734F87}"/>
          </ac:spMkLst>
        </pc:spChg>
      </pc:sldChg>
      <pc:sldChg chg="modSp">
        <pc:chgData name="Sarah Blagden" userId="9c647c65-738c-4473-ae27-226fe1741996" providerId="ADAL" clId="{F73776DA-2777-48DD-A8C8-60B6CCDB95EB}" dt="2023-09-09T06:46:05.070" v="67" actId="20577"/>
        <pc:sldMkLst>
          <pc:docMk/>
          <pc:sldMk cId="441934744" sldId="530"/>
        </pc:sldMkLst>
        <pc:spChg chg="mod">
          <ac:chgData name="Sarah Blagden" userId="9c647c65-738c-4473-ae27-226fe1741996" providerId="ADAL" clId="{F73776DA-2777-48DD-A8C8-60B6CCDB95EB}" dt="2023-09-09T06:46:05.070" v="67" actId="20577"/>
          <ac:spMkLst>
            <pc:docMk/>
            <pc:sldMk cId="441934744" sldId="530"/>
            <ac:spMk id="2" creationId="{AA21EC31-8B66-453E-841D-85617AA61FDD}"/>
          </ac:spMkLst>
        </pc:spChg>
      </pc:sldChg>
      <pc:sldChg chg="del">
        <pc:chgData name="Sarah Blagden" userId="9c647c65-738c-4473-ae27-226fe1741996" providerId="ADAL" clId="{F73776DA-2777-48DD-A8C8-60B6CCDB95EB}" dt="2023-09-09T07:31:49.744" v="422" actId="2696"/>
        <pc:sldMkLst>
          <pc:docMk/>
          <pc:sldMk cId="2644540843" sldId="532"/>
        </pc:sldMkLst>
      </pc:sldChg>
      <pc:sldChg chg="modSp add modAnim">
        <pc:chgData name="Sarah Blagden" userId="9c647c65-738c-4473-ae27-226fe1741996" providerId="ADAL" clId="{F73776DA-2777-48DD-A8C8-60B6CCDB95EB}" dt="2023-09-09T07:40:10.443" v="555"/>
        <pc:sldMkLst>
          <pc:docMk/>
          <pc:sldMk cId="1573538318" sldId="533"/>
        </pc:sldMkLst>
        <pc:spChg chg="mod">
          <ac:chgData name="Sarah Blagden" userId="9c647c65-738c-4473-ae27-226fe1741996" providerId="ADAL" clId="{F73776DA-2777-48DD-A8C8-60B6CCDB95EB}" dt="2023-09-09T07:36:56.604" v="545" actId="207"/>
          <ac:spMkLst>
            <pc:docMk/>
            <pc:sldMk cId="1573538318" sldId="533"/>
            <ac:spMk id="3" creationId="{4A935BEE-DF01-429D-84EA-2B29D416BC05}"/>
          </ac:spMkLst>
        </pc:spChg>
        <pc:spChg chg="mod">
          <ac:chgData name="Sarah Blagden" userId="9c647c65-738c-4473-ae27-226fe1741996" providerId="ADAL" clId="{F73776DA-2777-48DD-A8C8-60B6CCDB95EB}" dt="2023-09-09T07:36:15.927" v="503" actId="14100"/>
          <ac:spMkLst>
            <pc:docMk/>
            <pc:sldMk cId="1573538318" sldId="533"/>
            <ac:spMk id="5" creationId="{0050BB75-830C-40E7-B822-29DA9E77EA46}"/>
          </ac:spMkLst>
        </pc:spChg>
      </pc:sldChg>
      <pc:sldChg chg="del">
        <pc:chgData name="Sarah Blagden" userId="9c647c65-738c-4473-ae27-226fe1741996" providerId="ADAL" clId="{F73776DA-2777-48DD-A8C8-60B6CCDB95EB}" dt="2023-09-09T07:29:44.229" v="382" actId="2696"/>
        <pc:sldMkLst>
          <pc:docMk/>
          <pc:sldMk cId="1698990120" sldId="700"/>
        </pc:sldMkLst>
      </pc:sldChg>
      <pc:sldChg chg="del">
        <pc:chgData name="Sarah Blagden" userId="9c647c65-738c-4473-ae27-226fe1741996" providerId="ADAL" clId="{F73776DA-2777-48DD-A8C8-60B6CCDB95EB}" dt="2023-09-09T07:31:51.922" v="423" actId="2696"/>
        <pc:sldMkLst>
          <pc:docMk/>
          <pc:sldMk cId="4197549532" sldId="701"/>
        </pc:sldMkLst>
      </pc:sldChg>
      <pc:sldChg chg="modSp">
        <pc:chgData name="Sarah Blagden" userId="9c647c65-738c-4473-ae27-226fe1741996" providerId="ADAL" clId="{F73776DA-2777-48DD-A8C8-60B6CCDB95EB}" dt="2023-09-09T07:23:45.006" v="82" actId="14100"/>
        <pc:sldMkLst>
          <pc:docMk/>
          <pc:sldMk cId="777998778" sldId="992"/>
        </pc:sldMkLst>
        <pc:spChg chg="mod">
          <ac:chgData name="Sarah Blagden" userId="9c647c65-738c-4473-ae27-226fe1741996" providerId="ADAL" clId="{F73776DA-2777-48DD-A8C8-60B6CCDB95EB}" dt="2023-09-09T07:23:45.006" v="82" actId="14100"/>
          <ac:spMkLst>
            <pc:docMk/>
            <pc:sldMk cId="777998778" sldId="992"/>
            <ac:spMk id="57" creationId="{8A75952B-235B-47F5-A48E-B0F691288003}"/>
          </ac:spMkLst>
        </pc:spChg>
      </pc:sldChg>
      <pc:sldChg chg="modSp add">
        <pc:chgData name="Sarah Blagden" userId="9c647c65-738c-4473-ae27-226fe1741996" providerId="ADAL" clId="{F73776DA-2777-48DD-A8C8-60B6CCDB95EB}" dt="2023-09-09T07:38:43.988" v="554" actId="14100"/>
        <pc:sldMkLst>
          <pc:docMk/>
          <pc:sldMk cId="862880783" sldId="1005"/>
        </pc:sldMkLst>
        <pc:spChg chg="mod">
          <ac:chgData name="Sarah Blagden" userId="9c647c65-738c-4473-ae27-226fe1741996" providerId="ADAL" clId="{F73776DA-2777-48DD-A8C8-60B6CCDB95EB}" dt="2023-09-09T07:38:38.468" v="553" actId="27636"/>
          <ac:spMkLst>
            <pc:docMk/>
            <pc:sldMk cId="862880783" sldId="1005"/>
            <ac:spMk id="3" creationId="{4A935BEE-DF01-429D-84EA-2B29D416BC05}"/>
          </ac:spMkLst>
        </pc:spChg>
        <pc:spChg chg="mod">
          <ac:chgData name="Sarah Blagden" userId="9c647c65-738c-4473-ae27-226fe1741996" providerId="ADAL" clId="{F73776DA-2777-48DD-A8C8-60B6CCDB95EB}" dt="2023-09-09T07:38:43.988" v="554" actId="14100"/>
          <ac:spMkLst>
            <pc:docMk/>
            <pc:sldMk cId="862880783" sldId="1005"/>
            <ac:spMk id="5" creationId="{0050BB75-830C-40E7-B822-29DA9E77EA46}"/>
          </ac:spMkLst>
        </pc:spChg>
      </pc:sldChg>
      <pc:sldChg chg="add ord">
        <pc:chgData name="Sarah Blagden" userId="9c647c65-738c-4473-ae27-226fe1741996" providerId="ADAL" clId="{F73776DA-2777-48DD-A8C8-60B6CCDB95EB}" dt="2023-09-09T07:20:10.727" v="69"/>
        <pc:sldMkLst>
          <pc:docMk/>
          <pc:sldMk cId="2795307873" sldId="1006"/>
        </pc:sldMkLst>
      </pc:sldChg>
      <pc:sldChg chg="addSp delSp modSp add">
        <pc:chgData name="Sarah Blagden" userId="9c647c65-738c-4473-ae27-226fe1741996" providerId="ADAL" clId="{F73776DA-2777-48DD-A8C8-60B6CCDB95EB}" dt="2023-09-09T07:34:11.087" v="457" actId="20577"/>
        <pc:sldMkLst>
          <pc:docMk/>
          <pc:sldMk cId="1904241962" sldId="1007"/>
        </pc:sldMkLst>
        <pc:spChg chg="del mod">
          <ac:chgData name="Sarah Blagden" userId="9c647c65-738c-4473-ae27-226fe1741996" providerId="ADAL" clId="{F73776DA-2777-48DD-A8C8-60B6CCDB95EB}" dt="2023-09-09T07:23:00.339" v="76"/>
          <ac:spMkLst>
            <pc:docMk/>
            <pc:sldMk cId="1904241962" sldId="1007"/>
            <ac:spMk id="3" creationId="{9F57A154-E319-4D61-8BF5-D9C30050DCB9}"/>
          </ac:spMkLst>
        </pc:spChg>
        <pc:spChg chg="add mod">
          <ac:chgData name="Sarah Blagden" userId="9c647c65-738c-4473-ae27-226fe1741996" providerId="ADAL" clId="{F73776DA-2777-48DD-A8C8-60B6CCDB95EB}" dt="2023-09-09T07:34:11.087" v="457" actId="20577"/>
          <ac:spMkLst>
            <pc:docMk/>
            <pc:sldMk cId="1904241962" sldId="1007"/>
            <ac:spMk id="6" creationId="{76596C0D-5130-41D2-9D6E-E23A4259BA23}"/>
          </ac:spMkLst>
        </pc:spChg>
        <pc:spChg chg="add">
          <ac:chgData name="Sarah Blagden" userId="9c647c65-738c-4473-ae27-226fe1741996" providerId="ADAL" clId="{F73776DA-2777-48DD-A8C8-60B6CCDB95EB}" dt="2023-09-09T07:23:52.332" v="83"/>
          <ac:spMkLst>
            <pc:docMk/>
            <pc:sldMk cId="1904241962" sldId="1007"/>
            <ac:spMk id="10" creationId="{C80903C1-E831-4027-8F36-F35F5766A891}"/>
          </ac:spMkLst>
        </pc:spChg>
        <pc:spChg chg="add mod">
          <ac:chgData name="Sarah Blagden" userId="9c647c65-738c-4473-ae27-226fe1741996" providerId="ADAL" clId="{F73776DA-2777-48DD-A8C8-60B6CCDB95EB}" dt="2023-09-09T07:23:59.760" v="101" actId="20577"/>
          <ac:spMkLst>
            <pc:docMk/>
            <pc:sldMk cId="1904241962" sldId="1007"/>
            <ac:spMk id="11" creationId="{E252080C-3C30-44F4-A6A5-12332F888B84}"/>
          </ac:spMkLst>
        </pc:spChg>
        <pc:picChg chg="add">
          <ac:chgData name="Sarah Blagden" userId="9c647c65-738c-4473-ae27-226fe1741996" providerId="ADAL" clId="{F73776DA-2777-48DD-A8C8-60B6CCDB95EB}" dt="2023-09-09T07:23:52.332" v="83"/>
          <ac:picMkLst>
            <pc:docMk/>
            <pc:sldMk cId="1904241962" sldId="1007"/>
            <ac:picMk id="9" creationId="{E303A98F-1D12-4826-8874-4C98706D68C9}"/>
          </ac:picMkLst>
        </pc:picChg>
        <pc:picChg chg="add del mod">
          <ac:chgData name="Sarah Blagden" userId="9c647c65-738c-4473-ae27-226fe1741996" providerId="ADAL" clId="{F73776DA-2777-48DD-A8C8-60B6CCDB95EB}" dt="2023-09-09T07:23:23.256" v="79" actId="478"/>
          <ac:picMkLst>
            <pc:docMk/>
            <pc:sldMk cId="1904241962" sldId="1007"/>
            <ac:picMk id="1026" creationId="{0728E3C4-A46F-4BAF-9211-BAB38448EDBB}"/>
          </ac:picMkLst>
        </pc:picChg>
        <pc:picChg chg="add mod">
          <ac:chgData name="Sarah Blagden" userId="9c647c65-738c-4473-ae27-226fe1741996" providerId="ADAL" clId="{F73776DA-2777-48DD-A8C8-60B6CCDB95EB}" dt="2023-09-09T07:25:35.335" v="225" actId="1076"/>
          <ac:picMkLst>
            <pc:docMk/>
            <pc:sldMk cId="1904241962" sldId="1007"/>
            <ac:picMk id="1028" creationId="{3D9A5376-8D11-4278-8E97-848A753F2984}"/>
          </ac:picMkLst>
        </pc:picChg>
        <pc:picChg chg="add mod">
          <ac:chgData name="Sarah Blagden" userId="9c647c65-738c-4473-ae27-226fe1741996" providerId="ADAL" clId="{F73776DA-2777-48DD-A8C8-60B6CCDB95EB}" dt="2023-09-09T07:25:57.280" v="231" actId="1076"/>
          <ac:picMkLst>
            <pc:docMk/>
            <pc:sldMk cId="1904241962" sldId="1007"/>
            <ac:picMk id="1030" creationId="{E084E9DC-925D-4F2D-B6D8-42A142DE0D74}"/>
          </ac:picMkLst>
        </pc:picChg>
      </pc:sldChg>
      <pc:sldChg chg="addSp modSp add ord modAnim">
        <pc:chgData name="Sarah Blagden" userId="9c647c65-738c-4473-ae27-226fe1741996" providerId="ADAL" clId="{F73776DA-2777-48DD-A8C8-60B6CCDB95EB}" dt="2023-09-09T07:34:38.065" v="459"/>
        <pc:sldMkLst>
          <pc:docMk/>
          <pc:sldMk cId="2932682986" sldId="1008"/>
        </pc:sldMkLst>
        <pc:spChg chg="add mod">
          <ac:chgData name="Sarah Blagden" userId="9c647c65-738c-4473-ae27-226fe1741996" providerId="ADAL" clId="{F73776DA-2777-48DD-A8C8-60B6CCDB95EB}" dt="2023-09-09T07:28:49.707" v="378" actId="1076"/>
          <ac:spMkLst>
            <pc:docMk/>
            <pc:sldMk cId="2932682986" sldId="1008"/>
            <ac:spMk id="3" creationId="{222EBD32-0CBB-491A-9373-94E49E465C8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207604-FB99-C24E-B8C1-169F052BF178}" type="datetimeFigureOut">
              <a:rPr lang="en-US" smtClean="0"/>
              <a:t>9/9/2023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065A65-C66C-F94A-9624-A5098E04ED09}" type="slidenum">
              <a:rPr lang="en-US" smtClean="0"/>
              <a:t>‹#›</a:t>
            </a:fld>
            <a:endParaRPr lang="en-US"/>
          </a:p>
        </p:txBody>
      </p:sp>
    </p:spTree>
    <p:extLst>
      <p:ext uri="{BB962C8B-B14F-4D97-AF65-F5344CB8AC3E}">
        <p14:creationId xmlns:p14="http://schemas.microsoft.com/office/powerpoint/2010/main" val="115065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2290C4-21A5-9A41-8554-3C844C96500D}" type="datetimeFigureOut">
              <a:rPr lang="en-US" smtClean="0"/>
              <a:t>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4E2B5-A00C-2A42-85DA-DEDCE26EA629}" type="slidenum">
              <a:rPr lang="en-US" smtClean="0"/>
              <a:t>‹#›</a:t>
            </a:fld>
            <a:endParaRPr lang="en-US"/>
          </a:p>
        </p:txBody>
      </p:sp>
    </p:spTree>
    <p:extLst>
      <p:ext uri="{BB962C8B-B14F-4D97-AF65-F5344CB8AC3E}">
        <p14:creationId xmlns:p14="http://schemas.microsoft.com/office/powerpoint/2010/main" val="3648724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You may have seen proposals like this before, but ours is already in use. In Tim Maughan’s S:CORT consortium, the translational data platform was successfully used to integrate transcriptomic, epigenetic and histopathological data from 2000 patients with CRC and divide them by molecular CMS subtype. Data is stored centrally and displayed in easily interpretable and </a:t>
            </a:r>
            <a:r>
              <a:rPr lang="en-GB" sz="1200" kern="1200" dirty="0" err="1">
                <a:solidFill>
                  <a:schemeClr val="tx1"/>
                </a:solidFill>
                <a:effectLst/>
                <a:latin typeface="+mn-lt"/>
                <a:ea typeface="+mn-ea"/>
                <a:cs typeface="+mn-cs"/>
              </a:rPr>
              <a:t>interoggatable</a:t>
            </a:r>
            <a:r>
              <a:rPr lang="en-GB" sz="1200" kern="1200" dirty="0">
                <a:solidFill>
                  <a:schemeClr val="tx1"/>
                </a:solidFill>
                <a:effectLst/>
                <a:latin typeface="+mn-lt"/>
                <a:ea typeface="+mn-ea"/>
                <a:cs typeface="+mn-cs"/>
              </a:rPr>
              <a:t> format through </a:t>
            </a:r>
            <a:r>
              <a:rPr lang="en-GB" sz="1200" kern="1200" dirty="0" err="1">
                <a:solidFill>
                  <a:schemeClr val="tx1"/>
                </a:solidFill>
                <a:effectLst/>
                <a:latin typeface="+mn-lt"/>
                <a:ea typeface="+mn-ea"/>
                <a:cs typeface="+mn-cs"/>
              </a:rPr>
              <a:t>cBioportal</a:t>
            </a:r>
            <a:r>
              <a:rPr lang="en-GB" sz="1200" kern="1200" dirty="0">
                <a:solidFill>
                  <a:schemeClr val="tx1"/>
                </a:solidFill>
                <a:effectLst/>
                <a:latin typeface="+mn-lt"/>
                <a:ea typeface="+mn-ea"/>
                <a:cs typeface="+mn-cs"/>
              </a:rPr>
              <a:t>. The platform is now being used in the DELIVER study of patients at risk of hepatocellular cancer and by the Scottish consortium to interrogate the SCOT trial data. This integrative capability is beyond the reach of a typical CRO and is being commercialised through Cancer Research Horizons. </a:t>
            </a:r>
          </a:p>
        </p:txBody>
      </p:sp>
      <p:sp>
        <p:nvSpPr>
          <p:cNvPr id="4" name="Slide Number Placeholder 3"/>
          <p:cNvSpPr>
            <a:spLocks noGrp="1"/>
          </p:cNvSpPr>
          <p:nvPr>
            <p:ph type="sldNum" sz="quarter" idx="5"/>
          </p:nvPr>
        </p:nvSpPr>
        <p:spPr/>
        <p:txBody>
          <a:bodyPr/>
          <a:lstStyle/>
          <a:p>
            <a:fld id="{77A06C42-D784-D844-AC04-F3078CAEA751}" type="slidenum">
              <a:rPr lang="en-US" smtClean="0"/>
              <a:t>18</a:t>
            </a:fld>
            <a:endParaRPr lang="en-US"/>
          </a:p>
        </p:txBody>
      </p:sp>
    </p:spTree>
    <p:extLst>
      <p:ext uri="{BB962C8B-B14F-4D97-AF65-F5344CB8AC3E}">
        <p14:creationId xmlns:p14="http://schemas.microsoft.com/office/powerpoint/2010/main" val="4117669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7FDA-3983-F645-AC77-E4FE8896A6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830732-8BCE-D64B-9AFF-17BA09CE09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A5DD7A-C542-4D41-97CB-88584F374865}"/>
              </a:ext>
            </a:extLst>
          </p:cNvPr>
          <p:cNvSpPr>
            <a:spLocks noGrp="1"/>
          </p:cNvSpPr>
          <p:nvPr>
            <p:ph type="dt" sz="half" idx="10"/>
          </p:nvPr>
        </p:nvSpPr>
        <p:spPr/>
        <p:txBody>
          <a:bodyPr/>
          <a:lstStyle/>
          <a:p>
            <a:fld id="{4D88A3E2-5B9C-41CB-9018-02FCEE5B351C}" type="datetime1">
              <a:rPr lang="en-GB" smtClean="0"/>
              <a:t>09/09/2023</a:t>
            </a:fld>
            <a:endParaRPr lang="en-US"/>
          </a:p>
        </p:txBody>
      </p:sp>
      <p:sp>
        <p:nvSpPr>
          <p:cNvPr id="5" name="Footer Placeholder 4">
            <a:extLst>
              <a:ext uri="{FF2B5EF4-FFF2-40B4-BE49-F238E27FC236}">
                <a16:creationId xmlns:a16="http://schemas.microsoft.com/office/drawing/2014/main" id="{7BB7CD8B-C15F-234E-B56D-0C1DF406E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73FAD-627E-BA4E-A2FE-A2F1F9A32CEB}"/>
              </a:ext>
            </a:extLst>
          </p:cNvPr>
          <p:cNvSpPr>
            <a:spLocks noGrp="1"/>
          </p:cNvSpPr>
          <p:nvPr>
            <p:ph type="sldNum" sz="quarter" idx="12"/>
          </p:nvPr>
        </p:nvSpPr>
        <p:spPr/>
        <p:txBody>
          <a:bodyPr/>
          <a:lstStyle/>
          <a:p>
            <a:fld id="{2CD6764E-73D6-7044-9DC9-72ACDA3F174E}" type="slidenum">
              <a:rPr lang="en-US" smtClean="0"/>
              <a:t>‹#›</a:t>
            </a:fld>
            <a:endParaRPr lang="en-US"/>
          </a:p>
        </p:txBody>
      </p:sp>
    </p:spTree>
    <p:extLst>
      <p:ext uri="{BB962C8B-B14F-4D97-AF65-F5344CB8AC3E}">
        <p14:creationId xmlns:p14="http://schemas.microsoft.com/office/powerpoint/2010/main" val="4061496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B8EE-4D01-144A-BF22-6C18A042E0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1B0453-5C88-3644-BE2E-F2F8C2E248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23263-4487-B443-A84E-FF5FFF67848B}"/>
              </a:ext>
            </a:extLst>
          </p:cNvPr>
          <p:cNvSpPr>
            <a:spLocks noGrp="1"/>
          </p:cNvSpPr>
          <p:nvPr>
            <p:ph type="dt" sz="half" idx="10"/>
          </p:nvPr>
        </p:nvSpPr>
        <p:spPr/>
        <p:txBody>
          <a:bodyPr/>
          <a:lstStyle/>
          <a:p>
            <a:fld id="{D8CD6383-F41C-422C-A915-09721A88145B}" type="datetime1">
              <a:rPr lang="en-GB" smtClean="0"/>
              <a:t>09/09/2023</a:t>
            </a:fld>
            <a:endParaRPr lang="en-US"/>
          </a:p>
        </p:txBody>
      </p:sp>
      <p:sp>
        <p:nvSpPr>
          <p:cNvPr id="5" name="Footer Placeholder 4">
            <a:extLst>
              <a:ext uri="{FF2B5EF4-FFF2-40B4-BE49-F238E27FC236}">
                <a16:creationId xmlns:a16="http://schemas.microsoft.com/office/drawing/2014/main" id="{8ED2DD35-40DC-7248-B024-5D6149AEF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5D506-CE07-E24C-A0A7-C6CD637F33E6}"/>
              </a:ext>
            </a:extLst>
          </p:cNvPr>
          <p:cNvSpPr>
            <a:spLocks noGrp="1"/>
          </p:cNvSpPr>
          <p:nvPr>
            <p:ph type="sldNum" sz="quarter" idx="12"/>
          </p:nvPr>
        </p:nvSpPr>
        <p:spPr/>
        <p:txBody>
          <a:bodyPr/>
          <a:lstStyle/>
          <a:p>
            <a:fld id="{2CD6764E-73D6-7044-9DC9-72ACDA3F174E}" type="slidenum">
              <a:rPr lang="en-US" smtClean="0"/>
              <a:t>‹#›</a:t>
            </a:fld>
            <a:endParaRPr lang="en-US"/>
          </a:p>
        </p:txBody>
      </p:sp>
    </p:spTree>
    <p:extLst>
      <p:ext uri="{BB962C8B-B14F-4D97-AF65-F5344CB8AC3E}">
        <p14:creationId xmlns:p14="http://schemas.microsoft.com/office/powerpoint/2010/main" val="254453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D28A89-2206-2948-B48A-BB0EB8D6F9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E7B7C6-1C06-1C47-9DEC-B34C01C327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7D504-B9F0-174E-BA5B-26D15C5EA85C}"/>
              </a:ext>
            </a:extLst>
          </p:cNvPr>
          <p:cNvSpPr>
            <a:spLocks noGrp="1"/>
          </p:cNvSpPr>
          <p:nvPr>
            <p:ph type="dt" sz="half" idx="10"/>
          </p:nvPr>
        </p:nvSpPr>
        <p:spPr/>
        <p:txBody>
          <a:bodyPr/>
          <a:lstStyle/>
          <a:p>
            <a:fld id="{5CB3FC9A-C219-4B75-979D-D6808D4AD40E}" type="datetime1">
              <a:rPr lang="en-GB" smtClean="0"/>
              <a:t>09/09/2023</a:t>
            </a:fld>
            <a:endParaRPr lang="en-US"/>
          </a:p>
        </p:txBody>
      </p:sp>
      <p:sp>
        <p:nvSpPr>
          <p:cNvPr id="5" name="Footer Placeholder 4">
            <a:extLst>
              <a:ext uri="{FF2B5EF4-FFF2-40B4-BE49-F238E27FC236}">
                <a16:creationId xmlns:a16="http://schemas.microsoft.com/office/drawing/2014/main" id="{EBD5DFA5-DD30-1640-BA33-CCD780DF5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968A3-BA86-5B44-8DB9-ED0F3B00115F}"/>
              </a:ext>
            </a:extLst>
          </p:cNvPr>
          <p:cNvSpPr>
            <a:spLocks noGrp="1"/>
          </p:cNvSpPr>
          <p:nvPr>
            <p:ph type="sldNum" sz="quarter" idx="12"/>
          </p:nvPr>
        </p:nvSpPr>
        <p:spPr/>
        <p:txBody>
          <a:bodyPr/>
          <a:lstStyle/>
          <a:p>
            <a:fld id="{2CD6764E-73D6-7044-9DC9-72ACDA3F174E}" type="slidenum">
              <a:rPr lang="en-US" smtClean="0"/>
              <a:t>‹#›</a:t>
            </a:fld>
            <a:endParaRPr lang="en-US"/>
          </a:p>
        </p:txBody>
      </p:sp>
    </p:spTree>
    <p:extLst>
      <p:ext uri="{BB962C8B-B14F-4D97-AF65-F5344CB8AC3E}">
        <p14:creationId xmlns:p14="http://schemas.microsoft.com/office/powerpoint/2010/main" val="3957530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3914210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D0CD-10BD-5F4F-BA31-50974EBBF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51E57-007A-8A4A-92E0-388F5A86314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2C721-92C5-E540-8547-FFC7C38CA56A}"/>
              </a:ext>
            </a:extLst>
          </p:cNvPr>
          <p:cNvSpPr>
            <a:spLocks noGrp="1"/>
          </p:cNvSpPr>
          <p:nvPr>
            <p:ph type="dt" sz="half" idx="10"/>
          </p:nvPr>
        </p:nvSpPr>
        <p:spPr/>
        <p:txBody>
          <a:bodyPr/>
          <a:lstStyle/>
          <a:p>
            <a:fld id="{403C51EB-B002-4512-971D-3B4D0BC9A4B9}" type="datetime1">
              <a:rPr lang="en-GB" smtClean="0"/>
              <a:t>09/09/2023</a:t>
            </a:fld>
            <a:endParaRPr lang="en-US"/>
          </a:p>
        </p:txBody>
      </p:sp>
      <p:sp>
        <p:nvSpPr>
          <p:cNvPr id="5" name="Footer Placeholder 4">
            <a:extLst>
              <a:ext uri="{FF2B5EF4-FFF2-40B4-BE49-F238E27FC236}">
                <a16:creationId xmlns:a16="http://schemas.microsoft.com/office/drawing/2014/main" id="{7EABD5AC-82AC-2C47-9889-1BA098764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136CC-5B74-5942-BA44-86F676F17E0D}"/>
              </a:ext>
            </a:extLst>
          </p:cNvPr>
          <p:cNvSpPr>
            <a:spLocks noGrp="1"/>
          </p:cNvSpPr>
          <p:nvPr>
            <p:ph type="sldNum" sz="quarter" idx="12"/>
          </p:nvPr>
        </p:nvSpPr>
        <p:spPr/>
        <p:txBody>
          <a:bodyPr/>
          <a:lstStyle/>
          <a:p>
            <a:fld id="{2CD6764E-73D6-7044-9DC9-72ACDA3F174E}" type="slidenum">
              <a:rPr lang="en-US" smtClean="0"/>
              <a:t>‹#›</a:t>
            </a:fld>
            <a:endParaRPr lang="en-US"/>
          </a:p>
        </p:txBody>
      </p:sp>
    </p:spTree>
    <p:extLst>
      <p:ext uri="{BB962C8B-B14F-4D97-AF65-F5344CB8AC3E}">
        <p14:creationId xmlns:p14="http://schemas.microsoft.com/office/powerpoint/2010/main" val="2044312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103E6-4031-524C-A091-CD2917DB11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1011E1-2EB9-0D45-B234-B42D3BC00E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4BEDF5-5E0C-8D42-9B47-6437AF12220A}"/>
              </a:ext>
            </a:extLst>
          </p:cNvPr>
          <p:cNvSpPr>
            <a:spLocks noGrp="1"/>
          </p:cNvSpPr>
          <p:nvPr>
            <p:ph type="dt" sz="half" idx="10"/>
          </p:nvPr>
        </p:nvSpPr>
        <p:spPr/>
        <p:txBody>
          <a:bodyPr/>
          <a:lstStyle/>
          <a:p>
            <a:fld id="{796A5C61-E545-427D-B10A-FF02B22102DE}" type="datetime1">
              <a:rPr lang="en-GB" smtClean="0"/>
              <a:t>09/09/2023</a:t>
            </a:fld>
            <a:endParaRPr lang="en-US"/>
          </a:p>
        </p:txBody>
      </p:sp>
      <p:sp>
        <p:nvSpPr>
          <p:cNvPr id="5" name="Footer Placeholder 4">
            <a:extLst>
              <a:ext uri="{FF2B5EF4-FFF2-40B4-BE49-F238E27FC236}">
                <a16:creationId xmlns:a16="http://schemas.microsoft.com/office/drawing/2014/main" id="{2FDD6C2E-F4CB-6149-ACA1-7F9BF9496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6EA50-E1E8-304C-9F19-C0348C24B52A}"/>
              </a:ext>
            </a:extLst>
          </p:cNvPr>
          <p:cNvSpPr>
            <a:spLocks noGrp="1"/>
          </p:cNvSpPr>
          <p:nvPr>
            <p:ph type="sldNum" sz="quarter" idx="12"/>
          </p:nvPr>
        </p:nvSpPr>
        <p:spPr/>
        <p:txBody>
          <a:bodyPr/>
          <a:lstStyle/>
          <a:p>
            <a:fld id="{2CD6764E-73D6-7044-9DC9-72ACDA3F174E}" type="slidenum">
              <a:rPr lang="en-US" smtClean="0"/>
              <a:t>‹#›</a:t>
            </a:fld>
            <a:endParaRPr lang="en-US"/>
          </a:p>
        </p:txBody>
      </p:sp>
    </p:spTree>
    <p:extLst>
      <p:ext uri="{BB962C8B-B14F-4D97-AF65-F5344CB8AC3E}">
        <p14:creationId xmlns:p14="http://schemas.microsoft.com/office/powerpoint/2010/main" val="4040149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36CF-3AF8-384E-9D9E-C2944CE990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EE03DC-4E65-E94B-AC53-389DD471A5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1D9EB8-A959-5A41-9561-E4D0EF2226D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AE2DA1-5A1E-CB41-B7F2-A14AFF90E62F}"/>
              </a:ext>
            </a:extLst>
          </p:cNvPr>
          <p:cNvSpPr>
            <a:spLocks noGrp="1"/>
          </p:cNvSpPr>
          <p:nvPr>
            <p:ph type="dt" sz="half" idx="10"/>
          </p:nvPr>
        </p:nvSpPr>
        <p:spPr/>
        <p:txBody>
          <a:bodyPr/>
          <a:lstStyle/>
          <a:p>
            <a:fld id="{B2844A78-0FE8-4A83-B232-1F5D26240D7D}" type="datetime1">
              <a:rPr lang="en-GB" smtClean="0"/>
              <a:t>09/09/2023</a:t>
            </a:fld>
            <a:endParaRPr lang="en-US"/>
          </a:p>
        </p:txBody>
      </p:sp>
      <p:sp>
        <p:nvSpPr>
          <p:cNvPr id="6" name="Footer Placeholder 5">
            <a:extLst>
              <a:ext uri="{FF2B5EF4-FFF2-40B4-BE49-F238E27FC236}">
                <a16:creationId xmlns:a16="http://schemas.microsoft.com/office/drawing/2014/main" id="{3CFA34EA-9BBE-B84D-8182-37408FB7B2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A6B25-172A-2F4F-8D15-6F367B22A800}"/>
              </a:ext>
            </a:extLst>
          </p:cNvPr>
          <p:cNvSpPr>
            <a:spLocks noGrp="1"/>
          </p:cNvSpPr>
          <p:nvPr>
            <p:ph type="sldNum" sz="quarter" idx="12"/>
          </p:nvPr>
        </p:nvSpPr>
        <p:spPr/>
        <p:txBody>
          <a:bodyPr/>
          <a:lstStyle/>
          <a:p>
            <a:fld id="{2CD6764E-73D6-7044-9DC9-72ACDA3F174E}" type="slidenum">
              <a:rPr lang="en-US" smtClean="0"/>
              <a:t>‹#›</a:t>
            </a:fld>
            <a:endParaRPr lang="en-US"/>
          </a:p>
        </p:txBody>
      </p:sp>
    </p:spTree>
    <p:extLst>
      <p:ext uri="{BB962C8B-B14F-4D97-AF65-F5344CB8AC3E}">
        <p14:creationId xmlns:p14="http://schemas.microsoft.com/office/powerpoint/2010/main" val="233052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162F-3968-DE46-BC41-E52B7EB85C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106DCB-100F-424B-A97C-CB2FF0E727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38AF41-10B9-5E4A-8659-922E388AD8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7F2418-5E71-054E-9B2B-988164E2F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9D21A7-9457-4F48-BA3E-839959962E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E7E4FE-2AC1-E447-9AB2-0C126107B09F}"/>
              </a:ext>
            </a:extLst>
          </p:cNvPr>
          <p:cNvSpPr>
            <a:spLocks noGrp="1"/>
          </p:cNvSpPr>
          <p:nvPr>
            <p:ph type="dt" sz="half" idx="10"/>
          </p:nvPr>
        </p:nvSpPr>
        <p:spPr/>
        <p:txBody>
          <a:bodyPr/>
          <a:lstStyle/>
          <a:p>
            <a:fld id="{68A7FEC4-8C5E-4A2A-AD35-D795AE20F277}" type="datetime1">
              <a:rPr lang="en-GB" smtClean="0"/>
              <a:t>09/09/2023</a:t>
            </a:fld>
            <a:endParaRPr lang="en-US"/>
          </a:p>
        </p:txBody>
      </p:sp>
      <p:sp>
        <p:nvSpPr>
          <p:cNvPr id="8" name="Footer Placeholder 7">
            <a:extLst>
              <a:ext uri="{FF2B5EF4-FFF2-40B4-BE49-F238E27FC236}">
                <a16:creationId xmlns:a16="http://schemas.microsoft.com/office/drawing/2014/main" id="{5195E93E-DDFA-F548-B6FB-1A4C8836C0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BDC89-E2DA-D140-9FFF-4B8BBDE2CA72}"/>
              </a:ext>
            </a:extLst>
          </p:cNvPr>
          <p:cNvSpPr>
            <a:spLocks noGrp="1"/>
          </p:cNvSpPr>
          <p:nvPr>
            <p:ph type="sldNum" sz="quarter" idx="12"/>
          </p:nvPr>
        </p:nvSpPr>
        <p:spPr/>
        <p:txBody>
          <a:bodyPr/>
          <a:lstStyle/>
          <a:p>
            <a:fld id="{2CD6764E-73D6-7044-9DC9-72ACDA3F174E}" type="slidenum">
              <a:rPr lang="en-US" smtClean="0"/>
              <a:t>‹#›</a:t>
            </a:fld>
            <a:endParaRPr lang="en-US"/>
          </a:p>
        </p:txBody>
      </p:sp>
    </p:spTree>
    <p:extLst>
      <p:ext uri="{BB962C8B-B14F-4D97-AF65-F5344CB8AC3E}">
        <p14:creationId xmlns:p14="http://schemas.microsoft.com/office/powerpoint/2010/main" val="3991219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6249C-ABEA-3442-A19A-6F2B4D247B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290EEB-A793-B34F-92AD-D29D052A9738}"/>
              </a:ext>
            </a:extLst>
          </p:cNvPr>
          <p:cNvSpPr>
            <a:spLocks noGrp="1"/>
          </p:cNvSpPr>
          <p:nvPr>
            <p:ph type="dt" sz="half" idx="10"/>
          </p:nvPr>
        </p:nvSpPr>
        <p:spPr/>
        <p:txBody>
          <a:bodyPr/>
          <a:lstStyle/>
          <a:p>
            <a:fld id="{BEE3D630-49AA-41EC-A6FD-320F2DB7346B}" type="datetime1">
              <a:rPr lang="en-GB" smtClean="0"/>
              <a:t>09/09/2023</a:t>
            </a:fld>
            <a:endParaRPr lang="en-US"/>
          </a:p>
        </p:txBody>
      </p:sp>
      <p:sp>
        <p:nvSpPr>
          <p:cNvPr id="4" name="Footer Placeholder 3">
            <a:extLst>
              <a:ext uri="{FF2B5EF4-FFF2-40B4-BE49-F238E27FC236}">
                <a16:creationId xmlns:a16="http://schemas.microsoft.com/office/drawing/2014/main" id="{7BA88A00-5AEA-A74D-B3A2-0F97930859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4D563-2542-0347-87A7-1215375EB70B}"/>
              </a:ext>
            </a:extLst>
          </p:cNvPr>
          <p:cNvSpPr>
            <a:spLocks noGrp="1"/>
          </p:cNvSpPr>
          <p:nvPr>
            <p:ph type="sldNum" sz="quarter" idx="12"/>
          </p:nvPr>
        </p:nvSpPr>
        <p:spPr/>
        <p:txBody>
          <a:bodyPr/>
          <a:lstStyle/>
          <a:p>
            <a:fld id="{2CD6764E-73D6-7044-9DC9-72ACDA3F174E}" type="slidenum">
              <a:rPr lang="en-US" smtClean="0"/>
              <a:t>‹#›</a:t>
            </a:fld>
            <a:endParaRPr lang="en-US"/>
          </a:p>
        </p:txBody>
      </p:sp>
    </p:spTree>
    <p:extLst>
      <p:ext uri="{BB962C8B-B14F-4D97-AF65-F5344CB8AC3E}">
        <p14:creationId xmlns:p14="http://schemas.microsoft.com/office/powerpoint/2010/main" val="2440932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821E1-FF68-6640-B038-3ABC26462BF8}"/>
              </a:ext>
            </a:extLst>
          </p:cNvPr>
          <p:cNvSpPr>
            <a:spLocks noGrp="1"/>
          </p:cNvSpPr>
          <p:nvPr>
            <p:ph type="dt" sz="half" idx="10"/>
          </p:nvPr>
        </p:nvSpPr>
        <p:spPr/>
        <p:txBody>
          <a:bodyPr/>
          <a:lstStyle/>
          <a:p>
            <a:fld id="{BD0CD001-8EF7-4C91-BF97-428ACD8C2CA2}" type="datetime1">
              <a:rPr lang="en-GB" smtClean="0"/>
              <a:t>09/09/2023</a:t>
            </a:fld>
            <a:endParaRPr lang="en-US"/>
          </a:p>
        </p:txBody>
      </p:sp>
      <p:sp>
        <p:nvSpPr>
          <p:cNvPr id="3" name="Footer Placeholder 2">
            <a:extLst>
              <a:ext uri="{FF2B5EF4-FFF2-40B4-BE49-F238E27FC236}">
                <a16:creationId xmlns:a16="http://schemas.microsoft.com/office/drawing/2014/main" id="{630C5946-EB73-F844-B8D2-ECA98F7BC6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73D575-1190-B648-9A16-CBDF0CBC65FF}"/>
              </a:ext>
            </a:extLst>
          </p:cNvPr>
          <p:cNvSpPr>
            <a:spLocks noGrp="1"/>
          </p:cNvSpPr>
          <p:nvPr>
            <p:ph type="sldNum" sz="quarter" idx="12"/>
          </p:nvPr>
        </p:nvSpPr>
        <p:spPr/>
        <p:txBody>
          <a:bodyPr/>
          <a:lstStyle/>
          <a:p>
            <a:fld id="{2CD6764E-73D6-7044-9DC9-72ACDA3F174E}" type="slidenum">
              <a:rPr lang="en-US" smtClean="0"/>
              <a:t>‹#›</a:t>
            </a:fld>
            <a:endParaRPr lang="en-US"/>
          </a:p>
        </p:txBody>
      </p:sp>
    </p:spTree>
    <p:extLst>
      <p:ext uri="{BB962C8B-B14F-4D97-AF65-F5344CB8AC3E}">
        <p14:creationId xmlns:p14="http://schemas.microsoft.com/office/powerpoint/2010/main" val="128269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1B123-130C-AA4F-886C-C09BCACD3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351AF1-ED45-A549-B65A-177FE41233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A89846-00C1-A542-BBBE-D2575BAE3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B09D02-1B6E-224C-9021-4A6580338AA1}"/>
              </a:ext>
            </a:extLst>
          </p:cNvPr>
          <p:cNvSpPr>
            <a:spLocks noGrp="1"/>
          </p:cNvSpPr>
          <p:nvPr>
            <p:ph type="dt" sz="half" idx="10"/>
          </p:nvPr>
        </p:nvSpPr>
        <p:spPr/>
        <p:txBody>
          <a:bodyPr/>
          <a:lstStyle/>
          <a:p>
            <a:fld id="{A115F767-6A7F-4FBB-BF85-9F78D4C3C19C}" type="datetime1">
              <a:rPr lang="en-GB" smtClean="0"/>
              <a:t>09/09/2023</a:t>
            </a:fld>
            <a:endParaRPr lang="en-US"/>
          </a:p>
        </p:txBody>
      </p:sp>
      <p:sp>
        <p:nvSpPr>
          <p:cNvPr id="6" name="Footer Placeholder 5">
            <a:extLst>
              <a:ext uri="{FF2B5EF4-FFF2-40B4-BE49-F238E27FC236}">
                <a16:creationId xmlns:a16="http://schemas.microsoft.com/office/drawing/2014/main" id="{CEBA83B2-789D-EE41-82AF-FF5B836A5F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17132C-5A2D-7C4D-8C49-99B4A5BEAD35}"/>
              </a:ext>
            </a:extLst>
          </p:cNvPr>
          <p:cNvSpPr>
            <a:spLocks noGrp="1"/>
          </p:cNvSpPr>
          <p:nvPr>
            <p:ph type="sldNum" sz="quarter" idx="12"/>
          </p:nvPr>
        </p:nvSpPr>
        <p:spPr/>
        <p:txBody>
          <a:bodyPr/>
          <a:lstStyle/>
          <a:p>
            <a:fld id="{2CD6764E-73D6-7044-9DC9-72ACDA3F174E}" type="slidenum">
              <a:rPr lang="en-US" smtClean="0"/>
              <a:t>‹#›</a:t>
            </a:fld>
            <a:endParaRPr lang="en-US"/>
          </a:p>
        </p:txBody>
      </p:sp>
    </p:spTree>
    <p:extLst>
      <p:ext uri="{BB962C8B-B14F-4D97-AF65-F5344CB8AC3E}">
        <p14:creationId xmlns:p14="http://schemas.microsoft.com/office/powerpoint/2010/main" val="3505576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E627D-5927-224A-AAEA-111A80E10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CCBD17-AF4C-3348-9C7A-A56A23B14D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34F029-C3CD-EB4D-B988-4B2234AA2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824CAF-6247-AA4C-909A-6BE55D9495A6}"/>
              </a:ext>
            </a:extLst>
          </p:cNvPr>
          <p:cNvSpPr>
            <a:spLocks noGrp="1"/>
          </p:cNvSpPr>
          <p:nvPr>
            <p:ph type="dt" sz="half" idx="10"/>
          </p:nvPr>
        </p:nvSpPr>
        <p:spPr/>
        <p:txBody>
          <a:bodyPr/>
          <a:lstStyle/>
          <a:p>
            <a:fld id="{7C0D23C6-21DE-4E34-83FD-EFB371ADAC5C}" type="datetime1">
              <a:rPr lang="en-GB" smtClean="0"/>
              <a:t>09/09/2023</a:t>
            </a:fld>
            <a:endParaRPr lang="en-US"/>
          </a:p>
        </p:txBody>
      </p:sp>
      <p:sp>
        <p:nvSpPr>
          <p:cNvPr id="6" name="Footer Placeholder 5">
            <a:extLst>
              <a:ext uri="{FF2B5EF4-FFF2-40B4-BE49-F238E27FC236}">
                <a16:creationId xmlns:a16="http://schemas.microsoft.com/office/drawing/2014/main" id="{D5F19B43-45CC-614A-8AED-14B6596D9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A81CA7-3C9E-A343-B182-92B91A8F3FA2}"/>
              </a:ext>
            </a:extLst>
          </p:cNvPr>
          <p:cNvSpPr>
            <a:spLocks noGrp="1"/>
          </p:cNvSpPr>
          <p:nvPr>
            <p:ph type="sldNum" sz="quarter" idx="12"/>
          </p:nvPr>
        </p:nvSpPr>
        <p:spPr/>
        <p:txBody>
          <a:bodyPr/>
          <a:lstStyle/>
          <a:p>
            <a:fld id="{2CD6764E-73D6-7044-9DC9-72ACDA3F174E}" type="slidenum">
              <a:rPr lang="en-US" smtClean="0"/>
              <a:t>‹#›</a:t>
            </a:fld>
            <a:endParaRPr lang="en-US"/>
          </a:p>
        </p:txBody>
      </p:sp>
    </p:spTree>
    <p:extLst>
      <p:ext uri="{BB962C8B-B14F-4D97-AF65-F5344CB8AC3E}">
        <p14:creationId xmlns:p14="http://schemas.microsoft.com/office/powerpoint/2010/main" val="3255566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DD613-33F6-D343-B296-D3BD79290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460206-B13A-1445-ABC9-EE7A5B027C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FE2E2-EBD6-3945-8B28-5AA3E028BC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939AE0-8360-498A-8E10-51648E08EA3F}" type="datetime1">
              <a:rPr lang="en-GB" smtClean="0"/>
              <a:t>09/09/2023</a:t>
            </a:fld>
            <a:endParaRPr lang="en-US"/>
          </a:p>
        </p:txBody>
      </p:sp>
      <p:sp>
        <p:nvSpPr>
          <p:cNvPr id="5" name="Footer Placeholder 4">
            <a:extLst>
              <a:ext uri="{FF2B5EF4-FFF2-40B4-BE49-F238E27FC236}">
                <a16:creationId xmlns:a16="http://schemas.microsoft.com/office/drawing/2014/main" id="{C18BF2EB-CD49-CD47-AB0A-C059804071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90ED71-D43A-1B49-81CD-DA1A021666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6764E-73D6-7044-9DC9-72ACDA3F174E}" type="slidenum">
              <a:rPr lang="en-US" smtClean="0"/>
              <a:t>‹#›</a:t>
            </a:fld>
            <a:endParaRPr lang="en-US"/>
          </a:p>
        </p:txBody>
      </p:sp>
    </p:spTree>
    <p:extLst>
      <p:ext uri="{BB962C8B-B14F-4D97-AF65-F5344CB8AC3E}">
        <p14:creationId xmlns:p14="http://schemas.microsoft.com/office/powerpoint/2010/main" val="3662847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image" Target="../media/image44.jpg"/><Relationship Id="rId7" Type="http://schemas.openxmlformats.org/officeDocument/2006/relationships/image" Target="../media/image48.jpeg"/><Relationship Id="rId12" Type="http://schemas.openxmlformats.org/officeDocument/2006/relationships/image" Target="../media/image52.png"/><Relationship Id="rId17" Type="http://schemas.openxmlformats.org/officeDocument/2006/relationships/image" Target="../media/image57.jpeg"/><Relationship Id="rId2" Type="http://schemas.openxmlformats.org/officeDocument/2006/relationships/image" Target="../media/image43.png"/><Relationship Id="rId16"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jpg"/><Relationship Id="rId15" Type="http://schemas.openxmlformats.org/officeDocument/2006/relationships/image" Target="../media/image55.png"/><Relationship Id="rId10" Type="http://schemas.openxmlformats.org/officeDocument/2006/relationships/image" Target="../media/image50.jpeg"/><Relationship Id="rId19" Type="http://schemas.openxmlformats.org/officeDocument/2006/relationships/image" Target="../media/image59.jpeg"/><Relationship Id="rId4" Type="http://schemas.openxmlformats.org/officeDocument/2006/relationships/image" Target="../media/image45.jpg"/><Relationship Id="rId9" Type="http://schemas.openxmlformats.org/officeDocument/2006/relationships/image" Target="../media/image49.jpeg"/><Relationship Id="rId1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50.jpe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svg"/><Relationship Id="rId10" Type="http://schemas.openxmlformats.org/officeDocument/2006/relationships/image" Target="../media/image83.jpeg"/><Relationship Id="rId4" Type="http://schemas.openxmlformats.org/officeDocument/2006/relationships/image" Target="../media/image79.png"/><Relationship Id="rId9"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60.png"/><Relationship Id="rId4" Type="http://schemas.openxmlformats.org/officeDocument/2006/relationships/image" Target="../media/image85.jpeg"/></Relationships>
</file>

<file path=ppt/slides/_rels/slide1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86.png"/><Relationship Id="rId7" Type="http://schemas.openxmlformats.org/officeDocument/2006/relationships/image" Target="../media/image57.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44.jpg"/><Relationship Id="rId4" Type="http://schemas.microsoft.com/office/2007/relationships/hdphoto" Target="../media/hdphoto2.wdp"/><Relationship Id="rId9"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91.tiff"/><Relationship Id="rId7" Type="http://schemas.openxmlformats.org/officeDocument/2006/relationships/image" Target="../media/image39.jpe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7.svg"/><Relationship Id="rId3" Type="http://schemas.openxmlformats.org/officeDocument/2006/relationships/image" Target="../media/image13.svg"/><Relationship Id="rId21" Type="http://schemas.openxmlformats.org/officeDocument/2006/relationships/image" Target="../media/image30.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6.png"/><Relationship Id="rId2" Type="http://schemas.openxmlformats.org/officeDocument/2006/relationships/image" Target="../media/image12.pn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4.png"/><Relationship Id="rId10" Type="http://schemas.openxmlformats.org/officeDocument/2006/relationships/image" Target="../media/image20.png"/><Relationship Id="rId19"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3.png"/><Relationship Id="rId22" Type="http://schemas.openxmlformats.org/officeDocument/2006/relationships/image" Target="../media/image31.svg"/></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CC25F6-5E32-462E-BB66-C1016931833F}"/>
              </a:ext>
            </a:extLst>
          </p:cNvPr>
          <p:cNvPicPr>
            <a:picLocks noChangeAspect="1"/>
          </p:cNvPicPr>
          <p:nvPr/>
        </p:nvPicPr>
        <p:blipFill>
          <a:blip r:embed="rId2"/>
          <a:stretch>
            <a:fillRect/>
          </a:stretch>
        </p:blipFill>
        <p:spPr>
          <a:xfrm>
            <a:off x="-3425" y="0"/>
            <a:ext cx="12192000" cy="7267579"/>
          </a:xfrm>
          <a:prstGeom prst="rect">
            <a:avLst/>
          </a:prstGeom>
        </p:spPr>
      </p:pic>
      <p:sp>
        <p:nvSpPr>
          <p:cNvPr id="2" name="Title 1">
            <a:extLst>
              <a:ext uri="{FF2B5EF4-FFF2-40B4-BE49-F238E27FC236}">
                <a16:creationId xmlns:a16="http://schemas.microsoft.com/office/drawing/2014/main" id="{C921E36E-9ABF-4AD6-BBA2-E4A52D2B78D7}"/>
              </a:ext>
            </a:extLst>
          </p:cNvPr>
          <p:cNvSpPr>
            <a:spLocks noGrp="1"/>
          </p:cNvSpPr>
          <p:nvPr>
            <p:ph type="title"/>
          </p:nvPr>
        </p:nvSpPr>
        <p:spPr>
          <a:xfrm>
            <a:off x="838200" y="659219"/>
            <a:ext cx="10515600" cy="5348176"/>
          </a:xfrm>
          <a:solidFill>
            <a:srgbClr val="000000">
              <a:alpha val="50196"/>
            </a:srgbClr>
          </a:solidFill>
        </p:spPr>
        <p:txBody>
          <a:bodyPr>
            <a:normAutofit fontScale="90000"/>
          </a:bodyPr>
          <a:lstStyle/>
          <a:p>
            <a:pPr algn="ctr"/>
            <a:r>
              <a:rPr lang="en-GB" sz="5400" b="1" dirty="0">
                <a:solidFill>
                  <a:schemeClr val="bg1"/>
                </a:solidFill>
                <a:latin typeface="+mn-lt"/>
                <a:cs typeface="Arial" panose="020B0604020202020204" pitchFamily="34" charset="0"/>
              </a:rPr>
              <a:t>The </a:t>
            </a:r>
            <a:r>
              <a:rPr lang="en-GB" sz="5400" b="1" dirty="0">
                <a:solidFill>
                  <a:srgbClr val="FFFF00"/>
                </a:solidFill>
                <a:latin typeface="+mn-lt"/>
                <a:cs typeface="Arial" panose="020B0604020202020204" pitchFamily="34" charset="0"/>
              </a:rPr>
              <a:t>M</a:t>
            </a:r>
            <a:r>
              <a:rPr lang="en-GB" sz="5400" b="1" dirty="0">
                <a:solidFill>
                  <a:schemeClr val="bg1"/>
                </a:solidFill>
                <a:latin typeface="+mn-lt"/>
                <a:cs typeface="Arial" panose="020B0604020202020204" pitchFamily="34" charset="0"/>
              </a:rPr>
              <a:t>etformin </a:t>
            </a:r>
            <a:r>
              <a:rPr lang="en-GB" sz="5400" b="1" dirty="0">
                <a:solidFill>
                  <a:srgbClr val="FFFF00"/>
                </a:solidFill>
                <a:latin typeface="+mn-lt"/>
                <a:cs typeface="Arial" panose="020B0604020202020204" pitchFamily="34" charset="0"/>
              </a:rPr>
              <a:t>i</a:t>
            </a:r>
            <a:r>
              <a:rPr lang="en-GB" sz="5400" b="1" dirty="0">
                <a:solidFill>
                  <a:schemeClr val="bg1"/>
                </a:solidFill>
                <a:latin typeface="+mn-lt"/>
                <a:cs typeface="Arial" panose="020B0604020202020204" pitchFamily="34" charset="0"/>
              </a:rPr>
              <a:t>n </a:t>
            </a:r>
            <a:r>
              <a:rPr lang="en-GB" sz="5400" b="1" dirty="0">
                <a:solidFill>
                  <a:srgbClr val="FFFF00"/>
                </a:solidFill>
                <a:latin typeface="+mn-lt"/>
                <a:cs typeface="Arial" panose="020B0604020202020204" pitchFamily="34" charset="0"/>
              </a:rPr>
              <a:t>Li</a:t>
            </a:r>
            <a:r>
              <a:rPr lang="en-GB" sz="5400" b="1" dirty="0">
                <a:solidFill>
                  <a:schemeClr val="bg1"/>
                </a:solidFill>
                <a:latin typeface="+mn-lt"/>
                <a:cs typeface="Arial" panose="020B0604020202020204" pitchFamily="34" charset="0"/>
              </a:rPr>
              <a:t> Fraumeni (</a:t>
            </a:r>
            <a:r>
              <a:rPr lang="en-GB" sz="5400" b="1" dirty="0">
                <a:solidFill>
                  <a:srgbClr val="FFFF00"/>
                </a:solidFill>
                <a:latin typeface="+mn-lt"/>
                <a:cs typeface="Arial" panose="020B0604020202020204" pitchFamily="34" charset="0"/>
              </a:rPr>
              <a:t>MILI</a:t>
            </a:r>
            <a:r>
              <a:rPr lang="en-GB" sz="5400" b="1" dirty="0">
                <a:solidFill>
                  <a:schemeClr val="bg1"/>
                </a:solidFill>
                <a:latin typeface="+mn-lt"/>
                <a:cs typeface="Arial" panose="020B0604020202020204" pitchFamily="34" charset="0"/>
              </a:rPr>
              <a:t>) Study</a:t>
            </a:r>
            <a:br>
              <a:rPr lang="en-GB" sz="4000" dirty="0">
                <a:solidFill>
                  <a:schemeClr val="bg1"/>
                </a:solidFill>
                <a:latin typeface="+mn-lt"/>
                <a:cs typeface="Arial" panose="020B0604020202020204" pitchFamily="34" charset="0"/>
              </a:rPr>
            </a:br>
            <a:br>
              <a:rPr lang="en-GB" sz="4000" dirty="0">
                <a:solidFill>
                  <a:schemeClr val="bg1"/>
                </a:solidFill>
                <a:latin typeface="+mn-lt"/>
                <a:cs typeface="Arial" panose="020B0604020202020204" pitchFamily="34" charset="0"/>
              </a:rPr>
            </a:br>
            <a:r>
              <a:rPr lang="en-GB" sz="4000" dirty="0">
                <a:solidFill>
                  <a:schemeClr val="bg1"/>
                </a:solidFill>
                <a:latin typeface="+mn-lt"/>
                <a:cs typeface="Arial" panose="020B0604020202020204" pitchFamily="34" charset="0"/>
              </a:rPr>
              <a:t>Sarah Blagden</a:t>
            </a:r>
            <a:br>
              <a:rPr lang="en-GB" sz="4000" dirty="0">
                <a:solidFill>
                  <a:schemeClr val="bg1"/>
                </a:solidFill>
                <a:latin typeface="+mn-lt"/>
                <a:cs typeface="Arial" panose="020B0604020202020204" pitchFamily="34" charset="0"/>
              </a:rPr>
            </a:br>
            <a:r>
              <a:rPr lang="en-GB" sz="4000" dirty="0">
                <a:solidFill>
                  <a:schemeClr val="bg1"/>
                </a:solidFill>
                <a:latin typeface="+mn-lt"/>
                <a:cs typeface="Arial" panose="020B0604020202020204" pitchFamily="34" charset="0"/>
              </a:rPr>
              <a:t>Director of OCTO, University of Oxford, UK</a:t>
            </a:r>
            <a:br>
              <a:rPr lang="en-GB" sz="4000" dirty="0">
                <a:solidFill>
                  <a:schemeClr val="bg1"/>
                </a:solidFill>
                <a:latin typeface="+mn-lt"/>
                <a:cs typeface="Arial" panose="020B0604020202020204" pitchFamily="34" charset="0"/>
              </a:rPr>
            </a:br>
            <a:br>
              <a:rPr lang="en-GB" sz="4000" dirty="0">
                <a:solidFill>
                  <a:schemeClr val="bg1"/>
                </a:solidFill>
                <a:latin typeface="+mn-lt"/>
                <a:cs typeface="Arial" panose="020B0604020202020204" pitchFamily="34" charset="0"/>
              </a:rPr>
            </a:br>
            <a:br>
              <a:rPr lang="en-GB" sz="4000" dirty="0">
                <a:solidFill>
                  <a:schemeClr val="bg1"/>
                </a:solidFill>
                <a:latin typeface="+mn-lt"/>
                <a:cs typeface="Arial" panose="020B0604020202020204" pitchFamily="34" charset="0"/>
              </a:rPr>
            </a:br>
            <a:r>
              <a:rPr lang="en-GB" sz="4000" dirty="0">
                <a:solidFill>
                  <a:schemeClr val="bg1"/>
                </a:solidFill>
                <a:latin typeface="+mn-lt"/>
                <a:cs typeface="Arial" panose="020B0604020202020204" pitchFamily="34" charset="0"/>
              </a:rPr>
              <a:t>George Pantziarka TP53 Trust Meeting</a:t>
            </a:r>
            <a:br>
              <a:rPr lang="en-GB" sz="4000" dirty="0">
                <a:solidFill>
                  <a:schemeClr val="bg1"/>
                </a:solidFill>
                <a:latin typeface="+mn-lt"/>
                <a:cs typeface="Arial" panose="020B0604020202020204" pitchFamily="34" charset="0"/>
              </a:rPr>
            </a:br>
            <a:r>
              <a:rPr lang="en-GB" sz="4000" dirty="0">
                <a:solidFill>
                  <a:schemeClr val="bg1"/>
                </a:solidFill>
                <a:latin typeface="+mn-lt"/>
                <a:cs typeface="Arial" panose="020B0604020202020204" pitchFamily="34" charset="0"/>
              </a:rPr>
              <a:t>9</a:t>
            </a:r>
            <a:r>
              <a:rPr lang="en-GB" sz="4000" baseline="30000" dirty="0">
                <a:solidFill>
                  <a:schemeClr val="bg1"/>
                </a:solidFill>
                <a:latin typeface="+mn-lt"/>
                <a:cs typeface="Arial" panose="020B0604020202020204" pitchFamily="34" charset="0"/>
              </a:rPr>
              <a:t>th</a:t>
            </a:r>
            <a:r>
              <a:rPr lang="en-GB" sz="4000" dirty="0">
                <a:solidFill>
                  <a:schemeClr val="bg1"/>
                </a:solidFill>
                <a:latin typeface="+mn-lt"/>
                <a:cs typeface="Arial" panose="020B0604020202020204" pitchFamily="34" charset="0"/>
              </a:rPr>
              <a:t> September 2023</a:t>
            </a:r>
          </a:p>
        </p:txBody>
      </p:sp>
      <p:sp>
        <p:nvSpPr>
          <p:cNvPr id="4" name="Slide Number Placeholder 3">
            <a:extLst>
              <a:ext uri="{FF2B5EF4-FFF2-40B4-BE49-F238E27FC236}">
                <a16:creationId xmlns:a16="http://schemas.microsoft.com/office/drawing/2014/main" id="{0BFE75DB-1772-44BD-912B-1644A0B88C2D}"/>
              </a:ext>
            </a:extLst>
          </p:cNvPr>
          <p:cNvSpPr>
            <a:spLocks noGrp="1"/>
          </p:cNvSpPr>
          <p:nvPr>
            <p:ph type="sldNum" sz="quarter" idx="12"/>
          </p:nvPr>
        </p:nvSpPr>
        <p:spPr/>
        <p:txBody>
          <a:bodyPr/>
          <a:lstStyle/>
          <a:p>
            <a:fld id="{2CD6764E-73D6-7044-9DC9-72ACDA3F174E}" type="slidenum">
              <a:rPr lang="en-US" smtClean="0"/>
              <a:t>1</a:t>
            </a:fld>
            <a:endParaRPr lang="en-US" dirty="0"/>
          </a:p>
        </p:txBody>
      </p:sp>
      <p:sp>
        <p:nvSpPr>
          <p:cNvPr id="6" name="TextBox 5">
            <a:extLst>
              <a:ext uri="{FF2B5EF4-FFF2-40B4-BE49-F238E27FC236}">
                <a16:creationId xmlns:a16="http://schemas.microsoft.com/office/drawing/2014/main" id="{4F3A746C-DA6B-4742-AFF3-7209C5C11B62}"/>
              </a:ext>
            </a:extLst>
          </p:cNvPr>
          <p:cNvSpPr txBox="1"/>
          <p:nvPr/>
        </p:nvSpPr>
        <p:spPr>
          <a:xfrm>
            <a:off x="7663543" y="6809861"/>
            <a:ext cx="5822609" cy="369332"/>
          </a:xfrm>
          <a:prstGeom prst="rect">
            <a:avLst/>
          </a:prstGeom>
          <a:noFill/>
        </p:spPr>
        <p:txBody>
          <a:bodyPr wrap="square" rtlCol="0">
            <a:spAutoFit/>
          </a:bodyPr>
          <a:lstStyle/>
          <a:p>
            <a:r>
              <a:rPr lang="en-GB" dirty="0">
                <a:solidFill>
                  <a:schemeClr val="bg1"/>
                </a:solidFill>
              </a:rPr>
              <a:t>1st December 2022</a:t>
            </a:r>
          </a:p>
        </p:txBody>
      </p:sp>
    </p:spTree>
    <p:extLst>
      <p:ext uri="{BB962C8B-B14F-4D97-AF65-F5344CB8AC3E}">
        <p14:creationId xmlns:p14="http://schemas.microsoft.com/office/powerpoint/2010/main" val="383314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0E9A-6B23-644B-A895-3B2FD43BC41C}"/>
              </a:ext>
            </a:extLst>
          </p:cNvPr>
          <p:cNvSpPr>
            <a:spLocks noGrp="1"/>
          </p:cNvSpPr>
          <p:nvPr>
            <p:ph type="title"/>
          </p:nvPr>
        </p:nvSpPr>
        <p:spPr>
          <a:xfrm>
            <a:off x="0" y="-257708"/>
            <a:ext cx="3799001" cy="1164329"/>
          </a:xfrm>
        </p:spPr>
        <p:txBody>
          <a:bodyPr>
            <a:normAutofit/>
          </a:bodyPr>
          <a:lstStyle/>
          <a:p>
            <a:r>
              <a:rPr lang="en-US" sz="3200" b="1" dirty="0">
                <a:solidFill>
                  <a:schemeClr val="accent1"/>
                </a:solidFill>
                <a:latin typeface="+mn-lt"/>
                <a:cs typeface="Arial" panose="020B0604020202020204" pitchFamily="34" charset="0"/>
              </a:rPr>
              <a:t>The UK’s MILI team</a:t>
            </a:r>
          </a:p>
        </p:txBody>
      </p:sp>
      <p:pic>
        <p:nvPicPr>
          <p:cNvPr id="5" name="Picture 4">
            <a:extLst>
              <a:ext uri="{FF2B5EF4-FFF2-40B4-BE49-F238E27FC236}">
                <a16:creationId xmlns:a16="http://schemas.microsoft.com/office/drawing/2014/main" id="{5CD5488C-E6CA-BE40-9642-0CF491D19808}"/>
              </a:ext>
            </a:extLst>
          </p:cNvPr>
          <p:cNvPicPr>
            <a:picLocks noChangeAspect="1"/>
          </p:cNvPicPr>
          <p:nvPr/>
        </p:nvPicPr>
        <p:blipFill>
          <a:blip r:embed="rId2"/>
          <a:stretch>
            <a:fillRect/>
          </a:stretch>
        </p:blipFill>
        <p:spPr>
          <a:xfrm>
            <a:off x="136334" y="593468"/>
            <a:ext cx="1212501" cy="1044734"/>
          </a:xfrm>
          <a:prstGeom prst="rect">
            <a:avLst/>
          </a:prstGeom>
          <a:ln>
            <a:solidFill>
              <a:schemeClr val="tx1"/>
            </a:solidFill>
          </a:ln>
        </p:spPr>
      </p:pic>
      <p:sp>
        <p:nvSpPr>
          <p:cNvPr id="19" name="TextBox 18">
            <a:extLst>
              <a:ext uri="{FF2B5EF4-FFF2-40B4-BE49-F238E27FC236}">
                <a16:creationId xmlns:a16="http://schemas.microsoft.com/office/drawing/2014/main" id="{9C507FB8-D296-5A41-A211-2C5E0D686516}"/>
              </a:ext>
            </a:extLst>
          </p:cNvPr>
          <p:cNvSpPr txBox="1"/>
          <p:nvPr/>
        </p:nvSpPr>
        <p:spPr>
          <a:xfrm>
            <a:off x="1295686" y="954766"/>
            <a:ext cx="1921045" cy="600164"/>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Prof Sarah Blagden</a:t>
            </a:r>
            <a:r>
              <a:rPr lang="en-US" sz="1100" dirty="0">
                <a:latin typeface="Arial" panose="020B0604020202020204" pitchFamily="34" charset="0"/>
                <a:cs typeface="Arial" panose="020B0604020202020204" pitchFamily="34" charset="0"/>
              </a:rPr>
              <a:t> Medical Oncologist, University of Oxford. </a:t>
            </a:r>
          </a:p>
        </p:txBody>
      </p:sp>
      <p:sp>
        <p:nvSpPr>
          <p:cNvPr id="20" name="TextBox 19">
            <a:extLst>
              <a:ext uri="{FF2B5EF4-FFF2-40B4-BE49-F238E27FC236}">
                <a16:creationId xmlns:a16="http://schemas.microsoft.com/office/drawing/2014/main" id="{BACBE456-76F6-D046-9494-80FEF6A5A41C}"/>
              </a:ext>
            </a:extLst>
          </p:cNvPr>
          <p:cNvSpPr txBox="1"/>
          <p:nvPr/>
        </p:nvSpPr>
        <p:spPr>
          <a:xfrm>
            <a:off x="1414738" y="1921987"/>
            <a:ext cx="1719241" cy="769441"/>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Dr Simon Lord</a:t>
            </a:r>
            <a:r>
              <a:rPr lang="en-US" sz="1100" dirty="0">
                <a:latin typeface="Arial" panose="020B0604020202020204" pitchFamily="34" charset="0"/>
                <a:cs typeface="Arial" panose="020B0604020202020204" pitchFamily="34" charset="0"/>
              </a:rPr>
              <a:t>, Consultant  Medical Oncologist, </a:t>
            </a:r>
          </a:p>
          <a:p>
            <a:pPr algn="ctr"/>
            <a:r>
              <a:rPr lang="en-US" sz="1100" dirty="0">
                <a:latin typeface="Arial" panose="020B0604020202020204" pitchFamily="34" charset="0"/>
                <a:cs typeface="Arial" panose="020B0604020202020204" pitchFamily="34" charset="0"/>
              </a:rPr>
              <a:t>University of Oxford. </a:t>
            </a:r>
          </a:p>
        </p:txBody>
      </p:sp>
      <p:sp>
        <p:nvSpPr>
          <p:cNvPr id="29" name="TextBox 28">
            <a:extLst>
              <a:ext uri="{FF2B5EF4-FFF2-40B4-BE49-F238E27FC236}">
                <a16:creationId xmlns:a16="http://schemas.microsoft.com/office/drawing/2014/main" id="{B9349E24-8E37-AA46-9408-E7D2269AE121}"/>
              </a:ext>
            </a:extLst>
          </p:cNvPr>
          <p:cNvSpPr txBox="1"/>
          <p:nvPr/>
        </p:nvSpPr>
        <p:spPr>
          <a:xfrm>
            <a:off x="5356819" y="5370928"/>
            <a:ext cx="4855312" cy="369332"/>
          </a:xfrm>
          <a:prstGeom prst="rect">
            <a:avLst/>
          </a:prstGeom>
          <a:noFill/>
        </p:spPr>
        <p:txBody>
          <a:bodyPr wrap="square" rtlCol="0">
            <a:spAutoFit/>
          </a:bodyPr>
          <a:lstStyle/>
          <a:p>
            <a:r>
              <a:rPr lang="en-US" b="1" dirty="0">
                <a:solidFill>
                  <a:srgbClr val="FF0000"/>
                </a:solidFill>
                <a:cs typeface="Arial" panose="020B0604020202020204" pitchFamily="34" charset="0"/>
              </a:rPr>
              <a:t>Statistician</a:t>
            </a:r>
          </a:p>
        </p:txBody>
      </p:sp>
      <p:sp>
        <p:nvSpPr>
          <p:cNvPr id="32" name="TextBox 31">
            <a:extLst>
              <a:ext uri="{FF2B5EF4-FFF2-40B4-BE49-F238E27FC236}">
                <a16:creationId xmlns:a16="http://schemas.microsoft.com/office/drawing/2014/main" id="{1AD90FFD-433E-3048-BEEB-07009279DC8B}"/>
              </a:ext>
            </a:extLst>
          </p:cNvPr>
          <p:cNvSpPr txBox="1"/>
          <p:nvPr/>
        </p:nvSpPr>
        <p:spPr>
          <a:xfrm>
            <a:off x="7793837" y="3968801"/>
            <a:ext cx="4855312" cy="369332"/>
          </a:xfrm>
          <a:prstGeom prst="rect">
            <a:avLst/>
          </a:prstGeom>
          <a:noFill/>
        </p:spPr>
        <p:txBody>
          <a:bodyPr wrap="square" rtlCol="0">
            <a:spAutoFit/>
          </a:bodyPr>
          <a:lstStyle/>
          <a:p>
            <a:r>
              <a:rPr lang="en-US" b="1" dirty="0">
                <a:solidFill>
                  <a:srgbClr val="FF0000"/>
                </a:solidFill>
                <a:cs typeface="Arial" panose="020B0604020202020204" pitchFamily="34" charset="0"/>
              </a:rPr>
              <a:t>Integrated PPI representatives </a:t>
            </a:r>
          </a:p>
        </p:txBody>
      </p:sp>
      <p:sp>
        <p:nvSpPr>
          <p:cNvPr id="34" name="Content Placeholder 2">
            <a:extLst>
              <a:ext uri="{FF2B5EF4-FFF2-40B4-BE49-F238E27FC236}">
                <a16:creationId xmlns:a16="http://schemas.microsoft.com/office/drawing/2014/main" id="{7ABF25F0-0BA6-F946-A7A5-84AC4C5001D9}"/>
              </a:ext>
            </a:extLst>
          </p:cNvPr>
          <p:cNvSpPr txBox="1">
            <a:spLocks/>
          </p:cNvSpPr>
          <p:nvPr/>
        </p:nvSpPr>
        <p:spPr>
          <a:xfrm>
            <a:off x="5448497" y="271024"/>
            <a:ext cx="1627614" cy="9098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b="1" dirty="0">
                <a:latin typeface="Arial" panose="020B0604020202020204" pitchFamily="34" charset="0"/>
                <a:cs typeface="Arial" panose="020B0604020202020204" pitchFamily="34" charset="0"/>
              </a:rPr>
              <a:t>Dr Lara Hawkes </a:t>
            </a:r>
            <a:r>
              <a:rPr lang="en-GB" sz="1200" dirty="0">
                <a:latin typeface="Arial" panose="020B0604020202020204" pitchFamily="34" charset="0"/>
                <a:cs typeface="Arial" panose="020B0604020202020204" pitchFamily="34" charset="0"/>
              </a:rPr>
              <a:t>Consultant Cancer Geneticist, University of Oxford. BRCA risk stratification</a:t>
            </a:r>
          </a:p>
        </p:txBody>
      </p:sp>
      <p:sp>
        <p:nvSpPr>
          <p:cNvPr id="13" name="Slide Number Placeholder 12">
            <a:extLst>
              <a:ext uri="{FF2B5EF4-FFF2-40B4-BE49-F238E27FC236}">
                <a16:creationId xmlns:a16="http://schemas.microsoft.com/office/drawing/2014/main" id="{268B799A-A3DD-8C44-82FD-32B698B861EF}"/>
              </a:ext>
            </a:extLst>
          </p:cNvPr>
          <p:cNvSpPr>
            <a:spLocks noGrp="1"/>
          </p:cNvSpPr>
          <p:nvPr>
            <p:ph type="sldNum" sz="quarter" idx="12"/>
          </p:nvPr>
        </p:nvSpPr>
        <p:spPr>
          <a:xfrm>
            <a:off x="9140952" y="6356350"/>
            <a:ext cx="2743200" cy="365125"/>
          </a:xfrm>
        </p:spPr>
        <p:txBody>
          <a:bodyPr/>
          <a:lstStyle/>
          <a:p>
            <a:fld id="{2CD6764E-73D6-7044-9DC9-72ACDA3F174E}" type="slidenum">
              <a:rPr lang="en-US" smtClean="0"/>
              <a:t>10</a:t>
            </a:fld>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5400" y="92234"/>
            <a:ext cx="1153129" cy="1330932"/>
          </a:xfrm>
          <a:prstGeom prst="rect">
            <a:avLst/>
          </a:prstGeom>
          <a:ln>
            <a:solidFill>
              <a:schemeClr val="tx1"/>
            </a:solidFill>
          </a:ln>
        </p:spPr>
      </p:pic>
      <p:pic>
        <p:nvPicPr>
          <p:cNvPr id="21" name="Picture 20">
            <a:extLst>
              <a:ext uri="{FF2B5EF4-FFF2-40B4-BE49-F238E27FC236}">
                <a16:creationId xmlns:a16="http://schemas.microsoft.com/office/drawing/2014/main" id="{F0315735-04A4-410C-82FB-05D16BF21406}"/>
              </a:ext>
            </a:extLst>
          </p:cNvPr>
          <p:cNvPicPr>
            <a:picLocks noChangeAspect="1"/>
          </p:cNvPicPr>
          <p:nvPr/>
        </p:nvPicPr>
        <p:blipFill>
          <a:blip r:embed="rId4"/>
          <a:stretch>
            <a:fillRect/>
          </a:stretch>
        </p:blipFill>
        <p:spPr>
          <a:xfrm>
            <a:off x="137136" y="1722189"/>
            <a:ext cx="1212501" cy="1137965"/>
          </a:xfrm>
          <a:prstGeom prst="rect">
            <a:avLst/>
          </a:prstGeom>
          <a:ln>
            <a:solidFill>
              <a:schemeClr val="tx1"/>
            </a:solidFill>
          </a:ln>
        </p:spPr>
      </p:pic>
      <p:pic>
        <p:nvPicPr>
          <p:cNvPr id="38" name="Picture 37">
            <a:extLst>
              <a:ext uri="{FF2B5EF4-FFF2-40B4-BE49-F238E27FC236}">
                <a16:creationId xmlns:a16="http://schemas.microsoft.com/office/drawing/2014/main" id="{CBBCF63D-CB6D-4173-89AE-FED39A6A1AAF}"/>
              </a:ext>
            </a:extLst>
          </p:cNvPr>
          <p:cNvPicPr>
            <a:picLocks noChangeAspect="1"/>
          </p:cNvPicPr>
          <p:nvPr/>
        </p:nvPicPr>
        <p:blipFill>
          <a:blip r:embed="rId5"/>
          <a:stretch>
            <a:fillRect/>
          </a:stretch>
        </p:blipFill>
        <p:spPr>
          <a:xfrm>
            <a:off x="129719" y="2942188"/>
            <a:ext cx="1120182" cy="1203069"/>
          </a:xfrm>
          <a:prstGeom prst="rect">
            <a:avLst/>
          </a:prstGeom>
          <a:ln>
            <a:solidFill>
              <a:schemeClr val="tx1"/>
            </a:solidFill>
          </a:ln>
        </p:spPr>
      </p:pic>
      <p:sp>
        <p:nvSpPr>
          <p:cNvPr id="40" name="TextBox 39">
            <a:extLst>
              <a:ext uri="{FF2B5EF4-FFF2-40B4-BE49-F238E27FC236}">
                <a16:creationId xmlns:a16="http://schemas.microsoft.com/office/drawing/2014/main" id="{2F99C334-86C3-4E08-A4DE-25235CC8C0C5}"/>
              </a:ext>
            </a:extLst>
          </p:cNvPr>
          <p:cNvSpPr txBox="1"/>
          <p:nvPr/>
        </p:nvSpPr>
        <p:spPr>
          <a:xfrm>
            <a:off x="1338516" y="3141893"/>
            <a:ext cx="1926892" cy="600164"/>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Prof Gareth Bond</a:t>
            </a:r>
            <a:r>
              <a:rPr lang="en-US" sz="110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Genetics and Genomics University of Birmingham</a:t>
            </a:r>
            <a:endParaRPr lang="en-US" sz="1100" dirty="0">
              <a:latin typeface="Arial" panose="020B0604020202020204" pitchFamily="34" charset="0"/>
              <a:cs typeface="Arial" panose="020B0604020202020204" pitchFamily="34" charset="0"/>
            </a:endParaRPr>
          </a:p>
        </p:txBody>
      </p:sp>
      <p:sp>
        <p:nvSpPr>
          <p:cNvPr id="43" name="Content Placeholder 2">
            <a:extLst>
              <a:ext uri="{FF2B5EF4-FFF2-40B4-BE49-F238E27FC236}">
                <a16:creationId xmlns:a16="http://schemas.microsoft.com/office/drawing/2014/main" id="{FE2FA475-C2C8-4311-851F-E586CC1164F9}"/>
              </a:ext>
            </a:extLst>
          </p:cNvPr>
          <p:cNvSpPr txBox="1">
            <a:spLocks/>
          </p:cNvSpPr>
          <p:nvPr/>
        </p:nvSpPr>
        <p:spPr>
          <a:xfrm>
            <a:off x="5395864" y="1641477"/>
            <a:ext cx="1767859" cy="9098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b="1" dirty="0">
                <a:latin typeface="Arial" panose="020B0604020202020204" pitchFamily="34" charset="0"/>
                <a:cs typeface="Arial" panose="020B0604020202020204" pitchFamily="34" charset="0"/>
              </a:rPr>
              <a:t>Dr Emma Woodward </a:t>
            </a:r>
            <a:r>
              <a:rPr lang="en-GB" sz="1200" dirty="0">
                <a:latin typeface="Arial" panose="020B0604020202020204" pitchFamily="34" charset="0"/>
                <a:cs typeface="Arial" panose="020B0604020202020204" pitchFamily="34" charset="0"/>
              </a:rPr>
              <a:t>Consultant Cancer Geneticist, University of Manchester.</a:t>
            </a:r>
          </a:p>
        </p:txBody>
      </p:sp>
      <p:sp>
        <p:nvSpPr>
          <p:cNvPr id="45" name="Content Placeholder 2">
            <a:extLst>
              <a:ext uri="{FF2B5EF4-FFF2-40B4-BE49-F238E27FC236}">
                <a16:creationId xmlns:a16="http://schemas.microsoft.com/office/drawing/2014/main" id="{CF5EC4EE-2FAD-4B53-B363-8A9D839A2236}"/>
              </a:ext>
            </a:extLst>
          </p:cNvPr>
          <p:cNvSpPr txBox="1">
            <a:spLocks/>
          </p:cNvSpPr>
          <p:nvPr/>
        </p:nvSpPr>
        <p:spPr>
          <a:xfrm>
            <a:off x="10089721" y="626645"/>
            <a:ext cx="1966618" cy="9098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b="1" dirty="0">
                <a:latin typeface="Arial" panose="020B0604020202020204" pitchFamily="34" charset="0"/>
                <a:cs typeface="Arial" panose="020B0604020202020204" pitchFamily="34" charset="0"/>
              </a:rPr>
              <a:t>Dr Helen Hanson </a:t>
            </a:r>
            <a:r>
              <a:rPr lang="en-GB" sz="1200" dirty="0">
                <a:latin typeface="Arial" panose="020B0604020202020204" pitchFamily="34" charset="0"/>
                <a:cs typeface="Arial" panose="020B0604020202020204" pitchFamily="34" charset="0"/>
              </a:rPr>
              <a:t>Consultant Cancer Geneticist, St Georges Hospital, London</a:t>
            </a:r>
          </a:p>
        </p:txBody>
      </p:sp>
      <p:pic>
        <p:nvPicPr>
          <p:cNvPr id="42" name="Picture 2" descr="https://www.anticancerfund.org/sites/default/files/styles/medium_squared/public/images/pan_pantziarka_0.png?itok=PnDxG5sI">
            <a:extLst>
              <a:ext uri="{FF2B5EF4-FFF2-40B4-BE49-F238E27FC236}">
                <a16:creationId xmlns:a16="http://schemas.microsoft.com/office/drawing/2014/main" id="{FAFCC8FD-B091-4C35-8F98-991F07AB8D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280"/>
          <a:stretch/>
        </p:blipFill>
        <p:spPr bwMode="auto">
          <a:xfrm>
            <a:off x="7658420" y="4416603"/>
            <a:ext cx="1212502" cy="13678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A9FB459B-99CF-410D-B2FA-1D7CE5DCDDB1}"/>
              </a:ext>
            </a:extLst>
          </p:cNvPr>
          <p:cNvSpPr txBox="1"/>
          <p:nvPr/>
        </p:nvSpPr>
        <p:spPr>
          <a:xfrm>
            <a:off x="7306841" y="5879534"/>
            <a:ext cx="171924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Dr Pan Pantziarka</a:t>
            </a:r>
            <a:r>
              <a:rPr lang="en-US" sz="1100" dirty="0">
                <a:latin typeface="Arial" panose="020B0604020202020204" pitchFamily="34" charset="0"/>
                <a:cs typeface="Arial" panose="020B0604020202020204" pitchFamily="34" charset="0"/>
              </a:rPr>
              <a:t> </a:t>
            </a:r>
          </a:p>
        </p:txBody>
      </p:sp>
      <p:pic>
        <p:nvPicPr>
          <p:cNvPr id="1028" name="Picture 4" descr="https://pbs.twimg.com/media/D9K4xImXsAAFJwS.jpg">
            <a:extLst>
              <a:ext uri="{FF2B5EF4-FFF2-40B4-BE49-F238E27FC236}">
                <a16:creationId xmlns:a16="http://schemas.microsoft.com/office/drawing/2014/main" id="{5120F13F-ADFC-4A55-8349-66CC0E1D6E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33" t="16309" r="59168" b="34133"/>
          <a:stretch/>
        </p:blipFill>
        <p:spPr bwMode="auto">
          <a:xfrm>
            <a:off x="9077803" y="486069"/>
            <a:ext cx="1185024" cy="12432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DCFDBD-34AB-4B69-B1C2-483C28B0C8C3}"/>
              </a:ext>
            </a:extLst>
          </p:cNvPr>
          <p:cNvSpPr txBox="1"/>
          <p:nvPr/>
        </p:nvSpPr>
        <p:spPr>
          <a:xfrm>
            <a:off x="5415531" y="5712169"/>
            <a:ext cx="1719242" cy="646331"/>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Prof John Norrie</a:t>
            </a:r>
          </a:p>
          <a:p>
            <a:pPr algn="ctr"/>
            <a:r>
              <a:rPr lang="en-GB" sz="1200" dirty="0">
                <a:latin typeface="Arial" panose="020B0604020202020204" pitchFamily="34" charset="0"/>
                <a:cs typeface="Arial" panose="020B0604020202020204" pitchFamily="34" charset="0"/>
              </a:rPr>
              <a:t>Statistics, University of Edinburgh</a:t>
            </a:r>
            <a:endParaRPr lang="en-US" sz="1200" dirty="0">
              <a:latin typeface="Arial" panose="020B0604020202020204" pitchFamily="34" charset="0"/>
              <a:cs typeface="Arial" panose="020B0604020202020204" pitchFamily="34" charset="0"/>
            </a:endParaRPr>
          </a:p>
        </p:txBody>
      </p:sp>
      <p:sp>
        <p:nvSpPr>
          <p:cNvPr id="46" name="AutoShape 6" descr="David Malkin. Photo by Matt Volpe.">
            <a:extLst>
              <a:ext uri="{FF2B5EF4-FFF2-40B4-BE49-F238E27FC236}">
                <a16:creationId xmlns:a16="http://schemas.microsoft.com/office/drawing/2014/main" id="{2E92C7AC-57B9-482D-8771-D0B62D8EF26F}"/>
              </a:ext>
            </a:extLst>
          </p:cNvPr>
          <p:cNvSpPr>
            <a:spLocks noChangeAspect="1" noChangeArrowheads="1"/>
          </p:cNvSpPr>
          <p:nvPr/>
        </p:nvSpPr>
        <p:spPr bwMode="auto">
          <a:xfrm>
            <a:off x="7154441"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58021491-2523-4CC2-9069-EF8740F96DC2}"/>
              </a:ext>
            </a:extLst>
          </p:cNvPr>
          <p:cNvPicPr>
            <a:picLocks noChangeAspect="1"/>
          </p:cNvPicPr>
          <p:nvPr/>
        </p:nvPicPr>
        <p:blipFill>
          <a:blip r:embed="rId8"/>
          <a:stretch>
            <a:fillRect/>
          </a:stretch>
        </p:blipFill>
        <p:spPr>
          <a:xfrm>
            <a:off x="10354659" y="1719819"/>
            <a:ext cx="1436741" cy="873481"/>
          </a:xfrm>
          <a:prstGeom prst="rect">
            <a:avLst/>
          </a:prstGeom>
        </p:spPr>
      </p:pic>
      <p:sp>
        <p:nvSpPr>
          <p:cNvPr id="33" name="TextBox 32">
            <a:extLst>
              <a:ext uri="{FF2B5EF4-FFF2-40B4-BE49-F238E27FC236}">
                <a16:creationId xmlns:a16="http://schemas.microsoft.com/office/drawing/2014/main" id="{2D5FE977-AD58-4D21-9BD7-C04A120612EC}"/>
              </a:ext>
            </a:extLst>
          </p:cNvPr>
          <p:cNvSpPr txBox="1"/>
          <p:nvPr/>
        </p:nvSpPr>
        <p:spPr>
          <a:xfrm>
            <a:off x="8525573" y="1739820"/>
            <a:ext cx="4855312"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Sponsor:</a:t>
            </a:r>
          </a:p>
        </p:txBody>
      </p:sp>
      <p:sp>
        <p:nvSpPr>
          <p:cNvPr id="44" name="TextBox 43">
            <a:extLst>
              <a:ext uri="{FF2B5EF4-FFF2-40B4-BE49-F238E27FC236}">
                <a16:creationId xmlns:a16="http://schemas.microsoft.com/office/drawing/2014/main" id="{EE08FC60-BEB7-48D3-BA63-679ACC0ED542}"/>
              </a:ext>
            </a:extLst>
          </p:cNvPr>
          <p:cNvSpPr txBox="1"/>
          <p:nvPr/>
        </p:nvSpPr>
        <p:spPr>
          <a:xfrm>
            <a:off x="8561087" y="2429258"/>
            <a:ext cx="233806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Funders:</a:t>
            </a:r>
          </a:p>
        </p:txBody>
      </p:sp>
      <p:pic>
        <p:nvPicPr>
          <p:cNvPr id="2050" name="Picture 2" descr="Dr James Franklin - Bournemouth University Staff Profile Pages">
            <a:extLst>
              <a:ext uri="{FF2B5EF4-FFF2-40B4-BE49-F238E27FC236}">
                <a16:creationId xmlns:a16="http://schemas.microsoft.com/office/drawing/2014/main" id="{E7B88611-42C3-4687-B6A7-1E28C33F0E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434" y="5462680"/>
            <a:ext cx="1231081" cy="12030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Content Placeholder 2">
            <a:extLst>
              <a:ext uri="{FF2B5EF4-FFF2-40B4-BE49-F238E27FC236}">
                <a16:creationId xmlns:a16="http://schemas.microsoft.com/office/drawing/2014/main" id="{1C92DC6E-68D6-433F-8B82-92466D4E4237}"/>
              </a:ext>
            </a:extLst>
          </p:cNvPr>
          <p:cNvSpPr txBox="1">
            <a:spLocks/>
          </p:cNvSpPr>
          <p:nvPr/>
        </p:nvSpPr>
        <p:spPr>
          <a:xfrm>
            <a:off x="1382050" y="5730138"/>
            <a:ext cx="1701486" cy="9098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200" b="1" dirty="0">
                <a:latin typeface="Arial" panose="020B0604020202020204" pitchFamily="34" charset="0"/>
                <a:cs typeface="Arial" panose="020B0604020202020204" pitchFamily="34" charset="0"/>
              </a:rPr>
              <a:t>Dr Jamie Franklin </a:t>
            </a:r>
            <a:r>
              <a:rPr lang="en-GB" sz="1200" dirty="0">
                <a:latin typeface="Arial" panose="020B0604020202020204" pitchFamily="34" charset="0"/>
                <a:cs typeface="Arial" panose="020B0604020202020204" pitchFamily="34" charset="0"/>
              </a:rPr>
              <a:t>Consultant Radiologist Bournemouth University</a:t>
            </a:r>
          </a:p>
        </p:txBody>
      </p:sp>
      <p:sp>
        <p:nvSpPr>
          <p:cNvPr id="6" name="TextBox 5">
            <a:extLst>
              <a:ext uri="{FF2B5EF4-FFF2-40B4-BE49-F238E27FC236}">
                <a16:creationId xmlns:a16="http://schemas.microsoft.com/office/drawing/2014/main" id="{B13F7460-B863-46BB-9ED2-FF154E0B1920}"/>
              </a:ext>
            </a:extLst>
          </p:cNvPr>
          <p:cNvSpPr txBox="1"/>
          <p:nvPr/>
        </p:nvSpPr>
        <p:spPr>
          <a:xfrm>
            <a:off x="5356819" y="-33910"/>
            <a:ext cx="3325268" cy="369332"/>
          </a:xfrm>
          <a:prstGeom prst="rect">
            <a:avLst/>
          </a:prstGeom>
          <a:noFill/>
        </p:spPr>
        <p:txBody>
          <a:bodyPr wrap="square" rtlCol="0">
            <a:spAutoFit/>
          </a:bodyPr>
          <a:lstStyle/>
          <a:p>
            <a:r>
              <a:rPr lang="en-GB" b="1" dirty="0">
                <a:solidFill>
                  <a:srgbClr val="FF0000"/>
                </a:solidFill>
              </a:rPr>
              <a:t>Principal Investigator Oxford</a:t>
            </a:r>
          </a:p>
        </p:txBody>
      </p:sp>
      <p:sp>
        <p:nvSpPr>
          <p:cNvPr id="35" name="TextBox 34">
            <a:extLst>
              <a:ext uri="{FF2B5EF4-FFF2-40B4-BE49-F238E27FC236}">
                <a16:creationId xmlns:a16="http://schemas.microsoft.com/office/drawing/2014/main" id="{737CF4D0-2690-4DA3-B5EF-ACE49B22A760}"/>
              </a:ext>
            </a:extLst>
          </p:cNvPr>
          <p:cNvSpPr txBox="1"/>
          <p:nvPr/>
        </p:nvSpPr>
        <p:spPr>
          <a:xfrm>
            <a:off x="5419042" y="1249724"/>
            <a:ext cx="3451880" cy="369332"/>
          </a:xfrm>
          <a:prstGeom prst="rect">
            <a:avLst/>
          </a:prstGeom>
          <a:noFill/>
        </p:spPr>
        <p:txBody>
          <a:bodyPr wrap="square" rtlCol="0">
            <a:spAutoFit/>
          </a:bodyPr>
          <a:lstStyle/>
          <a:p>
            <a:r>
              <a:rPr lang="en-GB" b="1" dirty="0">
                <a:solidFill>
                  <a:srgbClr val="FF0000"/>
                </a:solidFill>
              </a:rPr>
              <a:t>Principal Investigator Manchester</a:t>
            </a:r>
          </a:p>
        </p:txBody>
      </p:sp>
      <p:sp>
        <p:nvSpPr>
          <p:cNvPr id="36" name="TextBox 35">
            <a:extLst>
              <a:ext uri="{FF2B5EF4-FFF2-40B4-BE49-F238E27FC236}">
                <a16:creationId xmlns:a16="http://schemas.microsoft.com/office/drawing/2014/main" id="{C526EE0E-F2D2-4660-AE28-998400BE3AEC}"/>
              </a:ext>
            </a:extLst>
          </p:cNvPr>
          <p:cNvSpPr txBox="1"/>
          <p:nvPr/>
        </p:nvSpPr>
        <p:spPr>
          <a:xfrm>
            <a:off x="5344325" y="2673459"/>
            <a:ext cx="3451880" cy="369332"/>
          </a:xfrm>
          <a:prstGeom prst="rect">
            <a:avLst/>
          </a:prstGeom>
          <a:noFill/>
        </p:spPr>
        <p:txBody>
          <a:bodyPr wrap="square" rtlCol="0">
            <a:spAutoFit/>
          </a:bodyPr>
          <a:lstStyle/>
          <a:p>
            <a:r>
              <a:rPr lang="en-GB" b="1" dirty="0">
                <a:solidFill>
                  <a:srgbClr val="FF0000"/>
                </a:solidFill>
              </a:rPr>
              <a:t>Principal Investigator London</a:t>
            </a:r>
          </a:p>
        </p:txBody>
      </p:sp>
      <p:sp>
        <p:nvSpPr>
          <p:cNvPr id="39" name="TextBox 38">
            <a:extLst>
              <a:ext uri="{FF2B5EF4-FFF2-40B4-BE49-F238E27FC236}">
                <a16:creationId xmlns:a16="http://schemas.microsoft.com/office/drawing/2014/main" id="{D2DCE361-D51E-4149-9E0B-A495286C6BA0}"/>
              </a:ext>
            </a:extLst>
          </p:cNvPr>
          <p:cNvSpPr txBox="1"/>
          <p:nvPr/>
        </p:nvSpPr>
        <p:spPr>
          <a:xfrm>
            <a:off x="1505889" y="5379422"/>
            <a:ext cx="2180007" cy="369332"/>
          </a:xfrm>
          <a:prstGeom prst="rect">
            <a:avLst/>
          </a:prstGeom>
          <a:noFill/>
        </p:spPr>
        <p:txBody>
          <a:bodyPr wrap="square" rtlCol="0">
            <a:spAutoFit/>
          </a:bodyPr>
          <a:lstStyle/>
          <a:p>
            <a:r>
              <a:rPr lang="en-GB" b="1" dirty="0">
                <a:solidFill>
                  <a:srgbClr val="FF0000"/>
                </a:solidFill>
              </a:rPr>
              <a:t>Radiology Lead</a:t>
            </a:r>
          </a:p>
        </p:txBody>
      </p:sp>
      <p:sp>
        <p:nvSpPr>
          <p:cNvPr id="48" name="TextBox 47">
            <a:extLst>
              <a:ext uri="{FF2B5EF4-FFF2-40B4-BE49-F238E27FC236}">
                <a16:creationId xmlns:a16="http://schemas.microsoft.com/office/drawing/2014/main" id="{0EA81ACF-0FEB-4A71-BE6C-64CD6426272A}"/>
              </a:ext>
            </a:extLst>
          </p:cNvPr>
          <p:cNvSpPr txBox="1"/>
          <p:nvPr/>
        </p:nvSpPr>
        <p:spPr>
          <a:xfrm>
            <a:off x="1505889" y="560880"/>
            <a:ext cx="2180007" cy="369332"/>
          </a:xfrm>
          <a:prstGeom prst="rect">
            <a:avLst/>
          </a:prstGeom>
          <a:noFill/>
        </p:spPr>
        <p:txBody>
          <a:bodyPr wrap="square" rtlCol="0">
            <a:spAutoFit/>
          </a:bodyPr>
          <a:lstStyle/>
          <a:p>
            <a:r>
              <a:rPr lang="en-GB" b="1" dirty="0">
                <a:solidFill>
                  <a:srgbClr val="FF0000"/>
                </a:solidFill>
              </a:rPr>
              <a:t>Chief Investigator</a:t>
            </a:r>
          </a:p>
        </p:txBody>
      </p:sp>
      <p:sp>
        <p:nvSpPr>
          <p:cNvPr id="50" name="TextBox 49">
            <a:extLst>
              <a:ext uri="{FF2B5EF4-FFF2-40B4-BE49-F238E27FC236}">
                <a16:creationId xmlns:a16="http://schemas.microsoft.com/office/drawing/2014/main" id="{749BF195-0964-48DD-9B2D-2440DE1C7204}"/>
              </a:ext>
            </a:extLst>
          </p:cNvPr>
          <p:cNvSpPr txBox="1"/>
          <p:nvPr/>
        </p:nvSpPr>
        <p:spPr>
          <a:xfrm>
            <a:off x="1497277" y="1560874"/>
            <a:ext cx="2180007" cy="369332"/>
          </a:xfrm>
          <a:prstGeom prst="rect">
            <a:avLst/>
          </a:prstGeom>
          <a:noFill/>
        </p:spPr>
        <p:txBody>
          <a:bodyPr wrap="square" rtlCol="0">
            <a:spAutoFit/>
          </a:bodyPr>
          <a:lstStyle/>
          <a:p>
            <a:r>
              <a:rPr lang="en-GB" b="1" dirty="0">
                <a:solidFill>
                  <a:srgbClr val="FF0000"/>
                </a:solidFill>
              </a:rPr>
              <a:t>Translational Leads</a:t>
            </a:r>
          </a:p>
        </p:txBody>
      </p:sp>
      <p:pic>
        <p:nvPicPr>
          <p:cNvPr id="2052" name="Picture 4" descr="Xin Lu — Ludwig Cancer Research">
            <a:extLst>
              <a:ext uri="{FF2B5EF4-FFF2-40B4-BE49-F238E27FC236}">
                <a16:creationId xmlns:a16="http://schemas.microsoft.com/office/drawing/2014/main" id="{86396AA5-5338-4CCC-9E28-8F4F2F15B1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800" y="4227291"/>
            <a:ext cx="1198715" cy="11230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BFF4BD57-16C2-4D63-AFFD-E53C901B8E05}"/>
              </a:ext>
            </a:extLst>
          </p:cNvPr>
          <p:cNvSpPr txBox="1"/>
          <p:nvPr/>
        </p:nvSpPr>
        <p:spPr>
          <a:xfrm>
            <a:off x="1382050" y="4355837"/>
            <a:ext cx="1719241" cy="600164"/>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Prof Xin Lu</a:t>
            </a:r>
          </a:p>
          <a:p>
            <a:pPr algn="ctr"/>
            <a:r>
              <a:rPr lang="en-GB" sz="1100" dirty="0">
                <a:latin typeface="Arial" panose="020B0604020202020204" pitchFamily="34" charset="0"/>
                <a:cs typeface="Arial" panose="020B0604020202020204" pitchFamily="34" charset="0"/>
              </a:rPr>
              <a:t>Ludwig Institute</a:t>
            </a:r>
          </a:p>
          <a:p>
            <a:pPr algn="ctr"/>
            <a:r>
              <a:rPr lang="en-GB" sz="1100" dirty="0">
                <a:latin typeface="Arial" panose="020B0604020202020204" pitchFamily="34" charset="0"/>
                <a:cs typeface="Arial" panose="020B0604020202020204" pitchFamily="34" charset="0"/>
              </a:rPr>
              <a:t>University of Oxford</a:t>
            </a:r>
          </a:p>
        </p:txBody>
      </p:sp>
      <p:pic>
        <p:nvPicPr>
          <p:cNvPr id="3" name="Picture 2" descr="New Head of Centre for Population Health Sciences | The University of  Edinburgh">
            <a:extLst>
              <a:ext uri="{FF2B5EF4-FFF2-40B4-BE49-F238E27FC236}">
                <a16:creationId xmlns:a16="http://schemas.microsoft.com/office/drawing/2014/main" id="{7AB3CEEF-2746-457D-8A36-98499DE15C2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0875"/>
          <a:stretch/>
        </p:blipFill>
        <p:spPr bwMode="auto">
          <a:xfrm>
            <a:off x="4084136" y="5086137"/>
            <a:ext cx="1149449" cy="11494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NIHR | Medicines Discovery Catapult">
            <a:extLst>
              <a:ext uri="{FF2B5EF4-FFF2-40B4-BE49-F238E27FC236}">
                <a16:creationId xmlns:a16="http://schemas.microsoft.com/office/drawing/2014/main" id="{868A92A5-8B85-4458-888F-A1D59B726DD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9540" b="39716"/>
          <a:stretch/>
        </p:blipFill>
        <p:spPr bwMode="auto">
          <a:xfrm>
            <a:off x="9710612" y="3092425"/>
            <a:ext cx="2338066" cy="4623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eet The Team – The George Pantziarka TP53 Trust">
            <a:extLst>
              <a:ext uri="{FF2B5EF4-FFF2-40B4-BE49-F238E27FC236}">
                <a16:creationId xmlns:a16="http://schemas.microsoft.com/office/drawing/2014/main" id="{EA5BF4AA-E3FE-422D-9FDB-70C3DCF339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90361" y="4398292"/>
            <a:ext cx="1024533" cy="13678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74D9A5F8-C874-4400-A607-C8AB66D1C6BF}"/>
              </a:ext>
            </a:extLst>
          </p:cNvPr>
          <p:cNvSpPr txBox="1"/>
          <p:nvPr/>
        </p:nvSpPr>
        <p:spPr>
          <a:xfrm>
            <a:off x="8993216" y="5842258"/>
            <a:ext cx="1396854" cy="430887"/>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Elizabeth Sam</a:t>
            </a:r>
          </a:p>
          <a:p>
            <a:pPr algn="ctr"/>
            <a:r>
              <a:rPr lang="en-GB" sz="1100"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8924182-7F35-49E7-A369-38FE83F38237}"/>
              </a:ext>
            </a:extLst>
          </p:cNvPr>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10328092" y="4407113"/>
            <a:ext cx="1170493" cy="1341641"/>
          </a:xfrm>
          <a:prstGeom prst="rect">
            <a:avLst/>
          </a:prstGeom>
          <a:ln>
            <a:solidFill>
              <a:schemeClr val="tx1"/>
            </a:solidFill>
          </a:ln>
        </p:spPr>
      </p:pic>
      <p:sp>
        <p:nvSpPr>
          <p:cNvPr id="52" name="TextBox 51">
            <a:extLst>
              <a:ext uri="{FF2B5EF4-FFF2-40B4-BE49-F238E27FC236}">
                <a16:creationId xmlns:a16="http://schemas.microsoft.com/office/drawing/2014/main" id="{5935600A-6BE8-48C2-BB50-863C4A4F1742}"/>
              </a:ext>
            </a:extLst>
          </p:cNvPr>
          <p:cNvSpPr txBox="1"/>
          <p:nvPr/>
        </p:nvSpPr>
        <p:spPr>
          <a:xfrm>
            <a:off x="10254802" y="5804699"/>
            <a:ext cx="1396854" cy="430887"/>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Verity Easton</a:t>
            </a:r>
          </a:p>
          <a:p>
            <a:pPr algn="ctr"/>
            <a:r>
              <a:rPr lang="en-GB" sz="1100"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p:txBody>
      </p:sp>
      <p:pic>
        <p:nvPicPr>
          <p:cNvPr id="54" name="Picture 2" descr="The George Pantziarka TP53 Trust">
            <a:extLst>
              <a:ext uri="{FF2B5EF4-FFF2-40B4-BE49-F238E27FC236}">
                <a16:creationId xmlns:a16="http://schemas.microsoft.com/office/drawing/2014/main" id="{58534450-5147-4504-85B9-38006C536D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01462" y="6130627"/>
            <a:ext cx="2180361" cy="633952"/>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9E4E80D9-19B4-4E77-AD4A-D869AC42C9A0}"/>
              </a:ext>
            </a:extLst>
          </p:cNvPr>
          <p:cNvSpPr txBox="1"/>
          <p:nvPr/>
        </p:nvSpPr>
        <p:spPr>
          <a:xfrm>
            <a:off x="8714320" y="92234"/>
            <a:ext cx="3674247" cy="369332"/>
          </a:xfrm>
          <a:prstGeom prst="rect">
            <a:avLst/>
          </a:prstGeom>
          <a:noFill/>
        </p:spPr>
        <p:txBody>
          <a:bodyPr wrap="square" rtlCol="0">
            <a:spAutoFit/>
          </a:bodyPr>
          <a:lstStyle/>
          <a:p>
            <a:r>
              <a:rPr lang="en-GB" b="1" dirty="0">
                <a:solidFill>
                  <a:srgbClr val="FF0000"/>
                </a:solidFill>
              </a:rPr>
              <a:t>Coordinating Principal Investigator</a:t>
            </a:r>
          </a:p>
        </p:txBody>
      </p:sp>
      <p:sp>
        <p:nvSpPr>
          <p:cNvPr id="56" name="Content Placeholder 2">
            <a:extLst>
              <a:ext uri="{FF2B5EF4-FFF2-40B4-BE49-F238E27FC236}">
                <a16:creationId xmlns:a16="http://schemas.microsoft.com/office/drawing/2014/main" id="{A63A9EF1-5690-41BD-9511-E95DA64F05D8}"/>
              </a:ext>
            </a:extLst>
          </p:cNvPr>
          <p:cNvSpPr txBox="1">
            <a:spLocks/>
          </p:cNvSpPr>
          <p:nvPr/>
        </p:nvSpPr>
        <p:spPr>
          <a:xfrm>
            <a:off x="5268529" y="3021364"/>
            <a:ext cx="1866244" cy="9098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b="1" dirty="0">
                <a:latin typeface="Arial" panose="020B0604020202020204" pitchFamily="34" charset="0"/>
                <a:cs typeface="Arial" panose="020B0604020202020204" pitchFamily="34" charset="0"/>
              </a:rPr>
              <a:t>Dr Angela George </a:t>
            </a:r>
            <a:r>
              <a:rPr lang="en-GB" sz="1200" dirty="0">
                <a:latin typeface="Arial" panose="020B0604020202020204" pitchFamily="34" charset="0"/>
                <a:cs typeface="Arial" panose="020B0604020202020204" pitchFamily="34" charset="0"/>
              </a:rPr>
              <a:t>Consultant Cancer Geneticist, Royal Marsden Hospital, London</a:t>
            </a:r>
          </a:p>
        </p:txBody>
      </p:sp>
      <p:pic>
        <p:nvPicPr>
          <p:cNvPr id="1026" name="Picture 2" descr="Dr Angela George: medical oncologist in Central London">
            <a:extLst>
              <a:ext uri="{FF2B5EF4-FFF2-40B4-BE49-F238E27FC236}">
                <a16:creationId xmlns:a16="http://schemas.microsoft.com/office/drawing/2014/main" id="{387985C8-E889-460E-B825-CD70A0101F6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5661" y="2629313"/>
            <a:ext cx="1220048" cy="1123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0A23373F-4DAE-4066-AA7D-99F0A2B7C5E0}"/>
              </a:ext>
            </a:extLst>
          </p:cNvPr>
          <p:cNvSpPr txBox="1"/>
          <p:nvPr/>
        </p:nvSpPr>
        <p:spPr>
          <a:xfrm>
            <a:off x="5366181" y="3911144"/>
            <a:ext cx="2454479" cy="646331"/>
          </a:xfrm>
          <a:prstGeom prst="rect">
            <a:avLst/>
          </a:prstGeom>
          <a:noFill/>
        </p:spPr>
        <p:txBody>
          <a:bodyPr wrap="square" rtlCol="0">
            <a:spAutoFit/>
          </a:bodyPr>
          <a:lstStyle/>
          <a:p>
            <a:r>
              <a:rPr lang="en-GB" b="1" dirty="0">
                <a:solidFill>
                  <a:srgbClr val="FF0000"/>
                </a:solidFill>
              </a:rPr>
              <a:t>Principal Investigator Cambridge</a:t>
            </a:r>
          </a:p>
        </p:txBody>
      </p:sp>
      <p:sp>
        <p:nvSpPr>
          <p:cNvPr id="58" name="Content Placeholder 2">
            <a:extLst>
              <a:ext uri="{FF2B5EF4-FFF2-40B4-BE49-F238E27FC236}">
                <a16:creationId xmlns:a16="http://schemas.microsoft.com/office/drawing/2014/main" id="{C7D82E7A-4706-4F8A-9015-79B1FCE601D1}"/>
              </a:ext>
            </a:extLst>
          </p:cNvPr>
          <p:cNvSpPr txBox="1">
            <a:spLocks/>
          </p:cNvSpPr>
          <p:nvPr/>
        </p:nvSpPr>
        <p:spPr>
          <a:xfrm>
            <a:off x="5395864" y="4494672"/>
            <a:ext cx="1758577" cy="9098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b="1" dirty="0">
                <a:latin typeface="Arial" panose="020B0604020202020204" pitchFamily="34" charset="0"/>
                <a:cs typeface="Arial" panose="020B0604020202020204" pitchFamily="34" charset="0"/>
              </a:rPr>
              <a:t>Prof Marc </a:t>
            </a:r>
            <a:r>
              <a:rPr lang="en-GB" sz="1200" b="1" dirty="0" err="1">
                <a:latin typeface="Arial" panose="020B0604020202020204" pitchFamily="34" charset="0"/>
                <a:cs typeface="Arial" panose="020B0604020202020204" pitchFamily="34" charset="0"/>
              </a:rPr>
              <a:t>Tischkowitz</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Consultant Cancer Geneticist, University of Cambridge</a:t>
            </a:r>
          </a:p>
        </p:txBody>
      </p:sp>
      <p:pic>
        <p:nvPicPr>
          <p:cNvPr id="10" name="Picture 2" descr="Image result for marc tischkowitz">
            <a:extLst>
              <a:ext uri="{FF2B5EF4-FFF2-40B4-BE49-F238E27FC236}">
                <a16:creationId xmlns:a16="http://schemas.microsoft.com/office/drawing/2014/main" id="{695731C6-76A9-472A-B866-3CEEAB76FF8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95711" y="3799447"/>
            <a:ext cx="1146237" cy="12690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Cancer Research UK gets a brand refresh">
            <a:extLst>
              <a:ext uri="{FF2B5EF4-FFF2-40B4-BE49-F238E27FC236}">
                <a16:creationId xmlns:a16="http://schemas.microsoft.com/office/drawing/2014/main" id="{08F1E2EE-BC45-48F6-BBCE-E68D87FB236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02670" y="2903954"/>
            <a:ext cx="1246823" cy="831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mma Woodward (@ER_Woodward) / Twitter">
            <a:extLst>
              <a:ext uri="{FF2B5EF4-FFF2-40B4-BE49-F238E27FC236}">
                <a16:creationId xmlns:a16="http://schemas.microsoft.com/office/drawing/2014/main" id="{2E5E2650-3431-444A-89A6-8CCAA624A22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07181" y="1459855"/>
            <a:ext cx="1133445" cy="1133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276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84B3-6836-4849-A6DD-E6C06CB69B97}"/>
              </a:ext>
            </a:extLst>
          </p:cNvPr>
          <p:cNvSpPr>
            <a:spLocks noGrp="1"/>
          </p:cNvSpPr>
          <p:nvPr>
            <p:ph type="title"/>
          </p:nvPr>
        </p:nvSpPr>
        <p:spPr>
          <a:xfrm>
            <a:off x="838200" y="-212841"/>
            <a:ext cx="10515600" cy="1325563"/>
          </a:xfrm>
        </p:spPr>
        <p:txBody>
          <a:bodyPr>
            <a:normAutofit/>
          </a:bodyPr>
          <a:lstStyle/>
          <a:p>
            <a:pPr algn="ctr"/>
            <a:r>
              <a:rPr lang="en-GB" sz="3200" b="1" dirty="0">
                <a:latin typeface="+mn-lt"/>
                <a:cs typeface="Arial" panose="020B0604020202020204" pitchFamily="34" charset="0"/>
              </a:rPr>
              <a:t>MILI: Study Design and Recruitment</a:t>
            </a:r>
          </a:p>
        </p:txBody>
      </p:sp>
      <p:sp>
        <p:nvSpPr>
          <p:cNvPr id="4" name="Slide Number Placeholder 3">
            <a:extLst>
              <a:ext uri="{FF2B5EF4-FFF2-40B4-BE49-F238E27FC236}">
                <a16:creationId xmlns:a16="http://schemas.microsoft.com/office/drawing/2014/main" id="{0B527CC4-4673-4B0D-BD6F-4AF02F095366}"/>
              </a:ext>
            </a:extLst>
          </p:cNvPr>
          <p:cNvSpPr>
            <a:spLocks noGrp="1"/>
          </p:cNvSpPr>
          <p:nvPr>
            <p:ph type="sldNum" sz="quarter" idx="12"/>
          </p:nvPr>
        </p:nvSpPr>
        <p:spPr/>
        <p:txBody>
          <a:bodyPr/>
          <a:lstStyle/>
          <a:p>
            <a:fld id="{2CD6764E-73D6-7044-9DC9-72ACDA3F174E}" type="slidenum">
              <a:rPr lang="en-US" smtClean="0"/>
              <a:t>11</a:t>
            </a:fld>
            <a:endParaRPr lang="en-US"/>
          </a:p>
        </p:txBody>
      </p:sp>
      <p:sp>
        <p:nvSpPr>
          <p:cNvPr id="6" name="TextBox 5">
            <a:extLst>
              <a:ext uri="{FF2B5EF4-FFF2-40B4-BE49-F238E27FC236}">
                <a16:creationId xmlns:a16="http://schemas.microsoft.com/office/drawing/2014/main" id="{851CB6E3-2E95-4D6F-A8EA-63A2FC0A0C9F}"/>
              </a:ext>
            </a:extLst>
          </p:cNvPr>
          <p:cNvSpPr txBox="1"/>
          <p:nvPr/>
        </p:nvSpPr>
        <p:spPr>
          <a:xfrm>
            <a:off x="317754" y="1098460"/>
            <a:ext cx="11324897" cy="5632311"/>
          </a:xfrm>
          <a:prstGeom prst="rect">
            <a:avLst/>
          </a:prstGeom>
          <a:noFill/>
        </p:spPr>
        <p:txBody>
          <a:bodyPr wrap="square" rtlCol="0">
            <a:spAutoFit/>
          </a:bodyPr>
          <a:lstStyle/>
          <a:p>
            <a:pPr marL="285750" indent="-285750">
              <a:buFont typeface="Arial" panose="020B0604020202020204" pitchFamily="34" charset="0"/>
              <a:buChar char="•"/>
            </a:pPr>
            <a:r>
              <a:rPr lang="en-GB" sz="2400" dirty="0">
                <a:cs typeface="Arial" panose="020B0604020202020204" pitchFamily="34" charset="0"/>
              </a:rPr>
              <a:t>Precision-Prevention Design</a:t>
            </a:r>
          </a:p>
          <a:p>
            <a:pPr marL="285750" indent="-285750">
              <a:buFont typeface="Arial" panose="020B0604020202020204" pitchFamily="34" charset="0"/>
              <a:buChar char="•"/>
            </a:pPr>
            <a:r>
              <a:rPr lang="en-GB" sz="2400" dirty="0">
                <a:cs typeface="Arial" panose="020B0604020202020204" pitchFamily="34" charset="0"/>
              </a:rPr>
              <a:t>224 people aged ≥16y with LFS in UK, recruitment commences October 2023</a:t>
            </a:r>
          </a:p>
          <a:p>
            <a:pPr marL="285750" indent="-285750">
              <a:buFont typeface="Arial" panose="020B0604020202020204" pitchFamily="34" charset="0"/>
              <a:buChar char="•"/>
            </a:pPr>
            <a:r>
              <a:rPr lang="en-GB" sz="2400" b="1" dirty="0">
                <a:cs typeface="Arial" panose="020B0604020202020204" pitchFamily="34" charset="0"/>
              </a:rPr>
              <a:t>Randomised 1:1 to cancer surveillance alone versus cancer surveillance plus metformin</a:t>
            </a:r>
          </a:p>
          <a:p>
            <a:pPr marL="285750" indent="-285750">
              <a:buFont typeface="Arial" panose="020B0604020202020204" pitchFamily="34" charset="0"/>
              <a:buChar char="•"/>
            </a:pPr>
            <a:r>
              <a:rPr lang="en-GB" sz="2400" dirty="0">
                <a:cs typeface="Arial" panose="020B0604020202020204" pitchFamily="34" charset="0"/>
              </a:rPr>
              <a:t>Those randomised to metformin will receive it by post, have telephone side effect assessment</a:t>
            </a:r>
          </a:p>
          <a:p>
            <a:pPr marL="285750" indent="-285750">
              <a:buFont typeface="Arial" panose="020B0604020202020204" pitchFamily="34" charset="0"/>
              <a:buChar char="•"/>
            </a:pPr>
            <a:r>
              <a:rPr lang="en-GB" sz="2400" dirty="0">
                <a:cs typeface="Arial" panose="020B0604020202020204" pitchFamily="34" charset="0"/>
              </a:rPr>
              <a:t>Surveillance will comprise annual whole body and brain MRI and dermatological examination</a:t>
            </a:r>
          </a:p>
          <a:p>
            <a:pPr marL="285750" indent="-285750">
              <a:buFont typeface="Arial" panose="020B0604020202020204" pitchFamily="34" charset="0"/>
              <a:buChar char="•"/>
            </a:pPr>
            <a:r>
              <a:rPr lang="en-GB" sz="2400" dirty="0">
                <a:cs typeface="Arial" panose="020B0604020202020204" pitchFamily="34" charset="0"/>
              </a:rPr>
              <a:t>Main centres: Oxford, London (Royal Marsden Hospital, Guys Hospital), Nottingham, Cambridge and Manchester will act as Trial Centres for consenting, scanning and collecting/processing research bloods with regional genetics units acting as research/referral sites</a:t>
            </a:r>
          </a:p>
          <a:p>
            <a:pPr marL="285750" indent="-285750">
              <a:buFont typeface="Arial" panose="020B0604020202020204" pitchFamily="34" charset="0"/>
              <a:buChar char="•"/>
            </a:pPr>
            <a:r>
              <a:rPr lang="en-GB" sz="2400" dirty="0">
                <a:cs typeface="Arial" panose="020B0604020202020204" pitchFamily="34" charset="0"/>
              </a:rPr>
              <a:t>Recruit over 2 years and on metformin for 5 years</a:t>
            </a:r>
          </a:p>
          <a:p>
            <a:pPr marL="285750" indent="-285750">
              <a:buFont typeface="Arial" panose="020B0604020202020204" pitchFamily="34" charset="0"/>
              <a:buChar char="•"/>
            </a:pPr>
            <a:r>
              <a:rPr lang="en-GB" sz="2400" dirty="0">
                <a:cs typeface="Arial" panose="020B0604020202020204" pitchFamily="34" charset="0"/>
              </a:rPr>
              <a:t>Data pooled for international meta-analysis.</a:t>
            </a:r>
          </a:p>
          <a:p>
            <a:endParaRPr lang="en-GB" sz="2400" dirty="0">
              <a:solidFill>
                <a:schemeClr val="tx1">
                  <a:lumMod val="65000"/>
                  <a:lumOff val="35000"/>
                </a:schemeClr>
              </a:solidFill>
              <a:cs typeface="Arial" panose="020B0604020202020204" pitchFamily="34" charset="0"/>
            </a:endParaRPr>
          </a:p>
        </p:txBody>
      </p:sp>
      <p:cxnSp>
        <p:nvCxnSpPr>
          <p:cNvPr id="8" name="Straight Connector 7">
            <a:extLst>
              <a:ext uri="{FF2B5EF4-FFF2-40B4-BE49-F238E27FC236}">
                <a16:creationId xmlns:a16="http://schemas.microsoft.com/office/drawing/2014/main" id="{7E35BB3C-9E6C-472B-93D2-C67E970374CF}"/>
              </a:ext>
            </a:extLst>
          </p:cNvPr>
          <p:cNvCxnSpPr>
            <a:cxnSpLocks/>
          </p:cNvCxnSpPr>
          <p:nvPr/>
        </p:nvCxnSpPr>
        <p:spPr>
          <a:xfrm>
            <a:off x="0" y="77897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descr="University of Oxford visual identity - Fonts In Use">
            <a:extLst>
              <a:ext uri="{FF2B5EF4-FFF2-40B4-BE49-F238E27FC236}">
                <a16:creationId xmlns:a16="http://schemas.microsoft.com/office/drawing/2014/main" id="{A5E75853-E29E-449E-8618-1D22BE133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1" y="81195"/>
            <a:ext cx="1163723" cy="355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FD8C1FA-45B6-4C52-93D4-01F1F9BED5B6}"/>
              </a:ext>
            </a:extLst>
          </p:cNvPr>
          <p:cNvPicPr>
            <a:picLocks noChangeAspect="1"/>
          </p:cNvPicPr>
          <p:nvPr/>
        </p:nvPicPr>
        <p:blipFill>
          <a:blip r:embed="rId3"/>
          <a:stretch>
            <a:fillRect/>
          </a:stretch>
        </p:blipFill>
        <p:spPr>
          <a:xfrm>
            <a:off x="10807391" y="-50827"/>
            <a:ext cx="1287992" cy="783048"/>
          </a:xfrm>
          <a:prstGeom prst="rect">
            <a:avLst/>
          </a:prstGeom>
        </p:spPr>
      </p:pic>
    </p:spTree>
    <p:extLst>
      <p:ext uri="{BB962C8B-B14F-4D97-AF65-F5344CB8AC3E}">
        <p14:creationId xmlns:p14="http://schemas.microsoft.com/office/powerpoint/2010/main" val="3551475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3E567-1DC7-4CB0-B72E-D573A564BACF}"/>
              </a:ext>
            </a:extLst>
          </p:cNvPr>
          <p:cNvSpPr/>
          <p:nvPr/>
        </p:nvSpPr>
        <p:spPr>
          <a:xfrm>
            <a:off x="519918" y="2667462"/>
            <a:ext cx="1770667" cy="32779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Rectangle 4">
            <a:extLst>
              <a:ext uri="{FF2B5EF4-FFF2-40B4-BE49-F238E27FC236}">
                <a16:creationId xmlns:a16="http://schemas.microsoft.com/office/drawing/2014/main" id="{DABC843C-7FD0-439F-8A07-C67320F233AB}"/>
              </a:ext>
            </a:extLst>
          </p:cNvPr>
          <p:cNvSpPr/>
          <p:nvPr/>
        </p:nvSpPr>
        <p:spPr>
          <a:xfrm>
            <a:off x="5736942" y="2667641"/>
            <a:ext cx="1422657" cy="32421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26F19B45-FE44-4763-87B6-103C90ABE9F0}"/>
              </a:ext>
            </a:extLst>
          </p:cNvPr>
          <p:cNvSpPr/>
          <p:nvPr/>
        </p:nvSpPr>
        <p:spPr>
          <a:xfrm>
            <a:off x="7156770" y="2666567"/>
            <a:ext cx="1395910" cy="32058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a:extLst>
              <a:ext uri="{FF2B5EF4-FFF2-40B4-BE49-F238E27FC236}">
                <a16:creationId xmlns:a16="http://schemas.microsoft.com/office/drawing/2014/main" id="{E0224BAF-7C4A-49D5-ABE9-D5FEF4AF6D04}"/>
              </a:ext>
            </a:extLst>
          </p:cNvPr>
          <p:cNvSpPr/>
          <p:nvPr/>
        </p:nvSpPr>
        <p:spPr>
          <a:xfrm>
            <a:off x="8553465" y="2666567"/>
            <a:ext cx="1419043" cy="31873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9">
            <a:extLst>
              <a:ext uri="{FF2B5EF4-FFF2-40B4-BE49-F238E27FC236}">
                <a16:creationId xmlns:a16="http://schemas.microsoft.com/office/drawing/2014/main" id="{752BDAA1-3EB3-47E3-B518-A420A3F64766}"/>
              </a:ext>
            </a:extLst>
          </p:cNvPr>
          <p:cNvSpPr/>
          <p:nvPr/>
        </p:nvSpPr>
        <p:spPr>
          <a:xfrm>
            <a:off x="2282860" y="2667463"/>
            <a:ext cx="498838" cy="33147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angle 10">
            <a:extLst>
              <a:ext uri="{FF2B5EF4-FFF2-40B4-BE49-F238E27FC236}">
                <a16:creationId xmlns:a16="http://schemas.microsoft.com/office/drawing/2014/main" id="{6617ED7F-58CF-4897-8418-6C514BB5F0CB}"/>
              </a:ext>
            </a:extLst>
          </p:cNvPr>
          <p:cNvSpPr/>
          <p:nvPr/>
        </p:nvSpPr>
        <p:spPr>
          <a:xfrm>
            <a:off x="4316008" y="2667475"/>
            <a:ext cx="708764" cy="33147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Rectangle 11">
            <a:extLst>
              <a:ext uri="{FF2B5EF4-FFF2-40B4-BE49-F238E27FC236}">
                <a16:creationId xmlns:a16="http://schemas.microsoft.com/office/drawing/2014/main" id="{66DB96F5-ED5B-4630-917C-BF07F31EDF4F}"/>
              </a:ext>
            </a:extLst>
          </p:cNvPr>
          <p:cNvSpPr/>
          <p:nvPr/>
        </p:nvSpPr>
        <p:spPr>
          <a:xfrm>
            <a:off x="5022590" y="2667641"/>
            <a:ext cx="708764" cy="32993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2E7AB51E-B0A6-4923-B9C8-F4BB4D512A93}"/>
              </a:ext>
            </a:extLst>
          </p:cNvPr>
          <p:cNvSpPr txBox="1"/>
          <p:nvPr/>
        </p:nvSpPr>
        <p:spPr>
          <a:xfrm>
            <a:off x="4719586" y="4202722"/>
            <a:ext cx="4787244" cy="338554"/>
          </a:xfrm>
          <a:prstGeom prst="rect">
            <a:avLst/>
          </a:prstGeom>
          <a:noFill/>
        </p:spPr>
        <p:txBody>
          <a:bodyPr wrap="square" rtlCol="0">
            <a:spAutoFit/>
          </a:bodyPr>
          <a:lstStyle/>
          <a:p>
            <a:pPr algn="ctr"/>
            <a:r>
              <a:rPr lang="en-GB" sz="1600" b="1" dirty="0"/>
              <a:t>5 years</a:t>
            </a:r>
          </a:p>
        </p:txBody>
      </p:sp>
      <p:sp>
        <p:nvSpPr>
          <p:cNvPr id="15" name="TextBox 14">
            <a:extLst>
              <a:ext uri="{FF2B5EF4-FFF2-40B4-BE49-F238E27FC236}">
                <a16:creationId xmlns:a16="http://schemas.microsoft.com/office/drawing/2014/main" id="{9BB4C29E-64FB-4D08-AE34-1E064C63325F}"/>
              </a:ext>
            </a:extLst>
          </p:cNvPr>
          <p:cNvSpPr txBox="1"/>
          <p:nvPr/>
        </p:nvSpPr>
        <p:spPr>
          <a:xfrm>
            <a:off x="598314" y="2711358"/>
            <a:ext cx="1853947" cy="261610"/>
          </a:xfrm>
          <a:prstGeom prst="rect">
            <a:avLst/>
          </a:prstGeom>
          <a:noFill/>
        </p:spPr>
        <p:txBody>
          <a:bodyPr wrap="square" rtlCol="0">
            <a:spAutoFit/>
          </a:bodyPr>
          <a:lstStyle/>
          <a:p>
            <a:r>
              <a:rPr lang="en-GB" sz="1050" b="1" dirty="0"/>
              <a:t>Screening/randomisation</a:t>
            </a:r>
          </a:p>
        </p:txBody>
      </p:sp>
      <p:sp>
        <p:nvSpPr>
          <p:cNvPr id="20" name="TextBox 19">
            <a:extLst>
              <a:ext uri="{FF2B5EF4-FFF2-40B4-BE49-F238E27FC236}">
                <a16:creationId xmlns:a16="http://schemas.microsoft.com/office/drawing/2014/main" id="{7BEB700C-DEE0-4F5E-A102-C00E9043A078}"/>
              </a:ext>
            </a:extLst>
          </p:cNvPr>
          <p:cNvSpPr txBox="1"/>
          <p:nvPr/>
        </p:nvSpPr>
        <p:spPr>
          <a:xfrm>
            <a:off x="2245150" y="2723823"/>
            <a:ext cx="798127" cy="246221"/>
          </a:xfrm>
          <a:prstGeom prst="rect">
            <a:avLst/>
          </a:prstGeom>
          <a:noFill/>
        </p:spPr>
        <p:txBody>
          <a:bodyPr wrap="square" rtlCol="0">
            <a:spAutoFit/>
          </a:bodyPr>
          <a:lstStyle/>
          <a:p>
            <a:r>
              <a:rPr lang="en-GB" sz="1000" b="1" dirty="0"/>
              <a:t>Week 1</a:t>
            </a:r>
          </a:p>
        </p:txBody>
      </p:sp>
      <p:cxnSp>
        <p:nvCxnSpPr>
          <p:cNvPr id="24" name="Straight Connector 23">
            <a:extLst>
              <a:ext uri="{FF2B5EF4-FFF2-40B4-BE49-F238E27FC236}">
                <a16:creationId xmlns:a16="http://schemas.microsoft.com/office/drawing/2014/main" id="{A7715F05-5914-48CC-A61F-9BE2843037CD}"/>
              </a:ext>
            </a:extLst>
          </p:cNvPr>
          <p:cNvCxnSpPr>
            <a:cxnSpLocks/>
          </p:cNvCxnSpPr>
          <p:nvPr/>
        </p:nvCxnSpPr>
        <p:spPr>
          <a:xfrm>
            <a:off x="2338638" y="1909479"/>
            <a:ext cx="902227"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5576C4C-DF6F-4837-BAAE-B5BD8BEBBC3A}"/>
              </a:ext>
            </a:extLst>
          </p:cNvPr>
          <p:cNvSpPr/>
          <p:nvPr/>
        </p:nvSpPr>
        <p:spPr>
          <a:xfrm>
            <a:off x="2781698" y="2667471"/>
            <a:ext cx="516500" cy="33147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TextBox 26">
            <a:extLst>
              <a:ext uri="{FF2B5EF4-FFF2-40B4-BE49-F238E27FC236}">
                <a16:creationId xmlns:a16="http://schemas.microsoft.com/office/drawing/2014/main" id="{5E178DD8-8510-43DF-AEF7-3B10ED80C626}"/>
              </a:ext>
            </a:extLst>
          </p:cNvPr>
          <p:cNvSpPr txBox="1"/>
          <p:nvPr/>
        </p:nvSpPr>
        <p:spPr>
          <a:xfrm>
            <a:off x="3510811" y="1662776"/>
            <a:ext cx="798127" cy="230832"/>
          </a:xfrm>
          <a:prstGeom prst="rect">
            <a:avLst/>
          </a:prstGeom>
          <a:noFill/>
        </p:spPr>
        <p:txBody>
          <a:bodyPr wrap="square" rtlCol="0">
            <a:spAutoFit/>
          </a:bodyPr>
          <a:lstStyle/>
          <a:p>
            <a:r>
              <a:rPr lang="en-GB" sz="900" b="1" dirty="0">
                <a:solidFill>
                  <a:schemeClr val="bg1">
                    <a:lumMod val="65000"/>
                  </a:schemeClr>
                </a:solidFill>
              </a:rPr>
              <a:t>Month 2</a:t>
            </a:r>
          </a:p>
        </p:txBody>
      </p:sp>
      <p:sp>
        <p:nvSpPr>
          <p:cNvPr id="28" name="Rectangle 27">
            <a:extLst>
              <a:ext uri="{FF2B5EF4-FFF2-40B4-BE49-F238E27FC236}">
                <a16:creationId xmlns:a16="http://schemas.microsoft.com/office/drawing/2014/main" id="{5A685CEB-2F42-476C-93AB-68DFF6350D28}"/>
              </a:ext>
            </a:extLst>
          </p:cNvPr>
          <p:cNvSpPr/>
          <p:nvPr/>
        </p:nvSpPr>
        <p:spPr>
          <a:xfrm>
            <a:off x="3298077" y="2667472"/>
            <a:ext cx="507480" cy="33147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Box 20">
            <a:extLst>
              <a:ext uri="{FF2B5EF4-FFF2-40B4-BE49-F238E27FC236}">
                <a16:creationId xmlns:a16="http://schemas.microsoft.com/office/drawing/2014/main" id="{BE43371A-BEEC-4693-90CA-EA7BA1A97581}"/>
              </a:ext>
            </a:extLst>
          </p:cNvPr>
          <p:cNvSpPr txBox="1"/>
          <p:nvPr/>
        </p:nvSpPr>
        <p:spPr>
          <a:xfrm>
            <a:off x="2767931" y="2718405"/>
            <a:ext cx="798127" cy="246221"/>
          </a:xfrm>
          <a:prstGeom prst="rect">
            <a:avLst/>
          </a:prstGeom>
          <a:noFill/>
        </p:spPr>
        <p:txBody>
          <a:bodyPr wrap="square" rtlCol="0">
            <a:spAutoFit/>
          </a:bodyPr>
          <a:lstStyle/>
          <a:p>
            <a:r>
              <a:rPr lang="en-GB" sz="1000" b="1" dirty="0"/>
              <a:t>Week 3</a:t>
            </a:r>
          </a:p>
        </p:txBody>
      </p:sp>
      <p:sp>
        <p:nvSpPr>
          <p:cNvPr id="29" name="TextBox 28">
            <a:extLst>
              <a:ext uri="{FF2B5EF4-FFF2-40B4-BE49-F238E27FC236}">
                <a16:creationId xmlns:a16="http://schemas.microsoft.com/office/drawing/2014/main" id="{343471F0-CA64-4B40-9601-BF9DD3241359}"/>
              </a:ext>
            </a:extLst>
          </p:cNvPr>
          <p:cNvSpPr txBox="1"/>
          <p:nvPr/>
        </p:nvSpPr>
        <p:spPr>
          <a:xfrm>
            <a:off x="3254152" y="2726747"/>
            <a:ext cx="798127" cy="246221"/>
          </a:xfrm>
          <a:prstGeom prst="rect">
            <a:avLst/>
          </a:prstGeom>
          <a:noFill/>
        </p:spPr>
        <p:txBody>
          <a:bodyPr wrap="square" rtlCol="0">
            <a:spAutoFit/>
          </a:bodyPr>
          <a:lstStyle/>
          <a:p>
            <a:r>
              <a:rPr lang="en-GB" sz="1000" b="1" dirty="0"/>
              <a:t>Week 5</a:t>
            </a:r>
          </a:p>
        </p:txBody>
      </p:sp>
      <p:sp>
        <p:nvSpPr>
          <p:cNvPr id="30" name="Rectangle 29">
            <a:extLst>
              <a:ext uri="{FF2B5EF4-FFF2-40B4-BE49-F238E27FC236}">
                <a16:creationId xmlns:a16="http://schemas.microsoft.com/office/drawing/2014/main" id="{996AB186-2F13-4E5D-8F58-C5372A8B8B71}"/>
              </a:ext>
            </a:extLst>
          </p:cNvPr>
          <p:cNvSpPr/>
          <p:nvPr/>
        </p:nvSpPr>
        <p:spPr>
          <a:xfrm>
            <a:off x="3807738" y="2667474"/>
            <a:ext cx="507480" cy="33147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Box 30">
            <a:extLst>
              <a:ext uri="{FF2B5EF4-FFF2-40B4-BE49-F238E27FC236}">
                <a16:creationId xmlns:a16="http://schemas.microsoft.com/office/drawing/2014/main" id="{A1E186D9-877F-4EE8-B41E-368DF50DEEDF}"/>
              </a:ext>
            </a:extLst>
          </p:cNvPr>
          <p:cNvSpPr txBox="1"/>
          <p:nvPr/>
        </p:nvSpPr>
        <p:spPr>
          <a:xfrm>
            <a:off x="3762421" y="2726747"/>
            <a:ext cx="798127" cy="246221"/>
          </a:xfrm>
          <a:prstGeom prst="rect">
            <a:avLst/>
          </a:prstGeom>
          <a:noFill/>
        </p:spPr>
        <p:txBody>
          <a:bodyPr wrap="square" rtlCol="0">
            <a:spAutoFit/>
          </a:bodyPr>
          <a:lstStyle/>
          <a:p>
            <a:r>
              <a:rPr lang="en-GB" sz="1000" b="1" dirty="0"/>
              <a:t>Week 7</a:t>
            </a:r>
          </a:p>
        </p:txBody>
      </p:sp>
      <p:cxnSp>
        <p:nvCxnSpPr>
          <p:cNvPr id="34" name="Straight Connector 33">
            <a:extLst>
              <a:ext uri="{FF2B5EF4-FFF2-40B4-BE49-F238E27FC236}">
                <a16:creationId xmlns:a16="http://schemas.microsoft.com/office/drawing/2014/main" id="{27B74A9A-B7AF-4570-8CEA-B3BB912BFFFF}"/>
              </a:ext>
            </a:extLst>
          </p:cNvPr>
          <p:cNvCxnSpPr>
            <a:cxnSpLocks/>
          </p:cNvCxnSpPr>
          <p:nvPr/>
        </p:nvCxnSpPr>
        <p:spPr>
          <a:xfrm>
            <a:off x="3360897" y="1910724"/>
            <a:ext cx="902227"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22BCE27-7F2A-40FE-81C3-FA227075B6C4}"/>
              </a:ext>
            </a:extLst>
          </p:cNvPr>
          <p:cNvSpPr txBox="1"/>
          <p:nvPr/>
        </p:nvSpPr>
        <p:spPr>
          <a:xfrm>
            <a:off x="4954904" y="2719869"/>
            <a:ext cx="964573" cy="246221"/>
          </a:xfrm>
          <a:prstGeom prst="rect">
            <a:avLst/>
          </a:prstGeom>
          <a:noFill/>
        </p:spPr>
        <p:txBody>
          <a:bodyPr wrap="square" rtlCol="0">
            <a:spAutoFit/>
          </a:bodyPr>
          <a:lstStyle/>
          <a:p>
            <a:r>
              <a:rPr lang="en-GB" sz="1000" b="1" dirty="0"/>
              <a:t>Months 6-12</a:t>
            </a:r>
          </a:p>
        </p:txBody>
      </p:sp>
      <p:sp>
        <p:nvSpPr>
          <p:cNvPr id="36" name="TextBox 35">
            <a:extLst>
              <a:ext uri="{FF2B5EF4-FFF2-40B4-BE49-F238E27FC236}">
                <a16:creationId xmlns:a16="http://schemas.microsoft.com/office/drawing/2014/main" id="{F8B16151-AF38-4C40-91E5-40134DAB87BB}"/>
              </a:ext>
            </a:extLst>
          </p:cNvPr>
          <p:cNvSpPr txBox="1"/>
          <p:nvPr/>
        </p:nvSpPr>
        <p:spPr>
          <a:xfrm>
            <a:off x="4269780" y="2715730"/>
            <a:ext cx="930348" cy="246221"/>
          </a:xfrm>
          <a:prstGeom prst="rect">
            <a:avLst/>
          </a:prstGeom>
          <a:noFill/>
        </p:spPr>
        <p:txBody>
          <a:bodyPr wrap="square" rtlCol="0">
            <a:spAutoFit/>
          </a:bodyPr>
          <a:lstStyle/>
          <a:p>
            <a:r>
              <a:rPr lang="en-GB" sz="1000" b="1" dirty="0"/>
              <a:t>Months 3-6</a:t>
            </a:r>
          </a:p>
        </p:txBody>
      </p:sp>
      <p:sp>
        <p:nvSpPr>
          <p:cNvPr id="40" name="TextBox 39">
            <a:extLst>
              <a:ext uri="{FF2B5EF4-FFF2-40B4-BE49-F238E27FC236}">
                <a16:creationId xmlns:a16="http://schemas.microsoft.com/office/drawing/2014/main" id="{8D7F9E32-B9BE-480B-B525-A03E937A349D}"/>
              </a:ext>
            </a:extLst>
          </p:cNvPr>
          <p:cNvSpPr txBox="1"/>
          <p:nvPr/>
        </p:nvSpPr>
        <p:spPr>
          <a:xfrm>
            <a:off x="2500071" y="1665307"/>
            <a:ext cx="798127" cy="230832"/>
          </a:xfrm>
          <a:prstGeom prst="rect">
            <a:avLst/>
          </a:prstGeom>
          <a:noFill/>
        </p:spPr>
        <p:txBody>
          <a:bodyPr wrap="square" rtlCol="0">
            <a:spAutoFit/>
          </a:bodyPr>
          <a:lstStyle/>
          <a:p>
            <a:r>
              <a:rPr lang="en-GB" sz="900" b="1" dirty="0">
                <a:solidFill>
                  <a:schemeClr val="bg1">
                    <a:lumMod val="65000"/>
                  </a:schemeClr>
                </a:solidFill>
              </a:rPr>
              <a:t>Month 1</a:t>
            </a:r>
          </a:p>
        </p:txBody>
      </p:sp>
      <p:cxnSp>
        <p:nvCxnSpPr>
          <p:cNvPr id="42" name="Straight Connector 41">
            <a:extLst>
              <a:ext uri="{FF2B5EF4-FFF2-40B4-BE49-F238E27FC236}">
                <a16:creationId xmlns:a16="http://schemas.microsoft.com/office/drawing/2014/main" id="{F9D15545-96E5-40B9-A20E-91E7E969926A}"/>
              </a:ext>
            </a:extLst>
          </p:cNvPr>
          <p:cNvCxnSpPr>
            <a:cxnSpLocks/>
          </p:cNvCxnSpPr>
          <p:nvPr/>
        </p:nvCxnSpPr>
        <p:spPr>
          <a:xfrm flipV="1">
            <a:off x="2364990" y="1257768"/>
            <a:ext cx="3448496" cy="119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B5B3259-BD24-4BB0-B98C-75C6542C8813}"/>
              </a:ext>
            </a:extLst>
          </p:cNvPr>
          <p:cNvSpPr txBox="1"/>
          <p:nvPr/>
        </p:nvSpPr>
        <p:spPr>
          <a:xfrm>
            <a:off x="3802521" y="979779"/>
            <a:ext cx="798127" cy="276999"/>
          </a:xfrm>
          <a:prstGeom prst="rect">
            <a:avLst/>
          </a:prstGeom>
          <a:noFill/>
        </p:spPr>
        <p:txBody>
          <a:bodyPr wrap="square" rtlCol="0">
            <a:spAutoFit/>
          </a:bodyPr>
          <a:lstStyle/>
          <a:p>
            <a:pPr algn="ctr"/>
            <a:r>
              <a:rPr lang="en-GB" sz="1200" b="1" dirty="0"/>
              <a:t>YEAR 1</a:t>
            </a:r>
          </a:p>
        </p:txBody>
      </p:sp>
      <p:sp>
        <p:nvSpPr>
          <p:cNvPr id="47" name="TextBox 46">
            <a:extLst>
              <a:ext uri="{FF2B5EF4-FFF2-40B4-BE49-F238E27FC236}">
                <a16:creationId xmlns:a16="http://schemas.microsoft.com/office/drawing/2014/main" id="{7720EF80-24C8-4AFD-9926-DDFAF4ADA14F}"/>
              </a:ext>
            </a:extLst>
          </p:cNvPr>
          <p:cNvSpPr txBox="1"/>
          <p:nvPr/>
        </p:nvSpPr>
        <p:spPr>
          <a:xfrm>
            <a:off x="5686919" y="2695264"/>
            <a:ext cx="964573" cy="246221"/>
          </a:xfrm>
          <a:prstGeom prst="rect">
            <a:avLst/>
          </a:prstGeom>
          <a:noFill/>
        </p:spPr>
        <p:txBody>
          <a:bodyPr wrap="square" rtlCol="0">
            <a:spAutoFit/>
          </a:bodyPr>
          <a:lstStyle/>
          <a:p>
            <a:pPr algn="ctr"/>
            <a:r>
              <a:rPr lang="en-GB" sz="1000" b="1" dirty="0"/>
              <a:t>Months 0-12</a:t>
            </a:r>
          </a:p>
        </p:txBody>
      </p:sp>
      <p:cxnSp>
        <p:nvCxnSpPr>
          <p:cNvPr id="49" name="Straight Connector 48">
            <a:extLst>
              <a:ext uri="{FF2B5EF4-FFF2-40B4-BE49-F238E27FC236}">
                <a16:creationId xmlns:a16="http://schemas.microsoft.com/office/drawing/2014/main" id="{97FB1909-0B59-42A5-879D-3C60DFD2B4DC}"/>
              </a:ext>
            </a:extLst>
          </p:cNvPr>
          <p:cNvCxnSpPr>
            <a:cxnSpLocks/>
          </p:cNvCxnSpPr>
          <p:nvPr/>
        </p:nvCxnSpPr>
        <p:spPr>
          <a:xfrm flipV="1">
            <a:off x="5845222" y="1254890"/>
            <a:ext cx="1365234" cy="18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A0983C1-9F15-4FC5-98F7-4D137AC49DF6}"/>
              </a:ext>
            </a:extLst>
          </p:cNvPr>
          <p:cNvSpPr txBox="1"/>
          <p:nvPr/>
        </p:nvSpPr>
        <p:spPr>
          <a:xfrm>
            <a:off x="6097626" y="976107"/>
            <a:ext cx="798127" cy="276999"/>
          </a:xfrm>
          <a:prstGeom prst="rect">
            <a:avLst/>
          </a:prstGeom>
          <a:noFill/>
        </p:spPr>
        <p:txBody>
          <a:bodyPr wrap="square" rtlCol="0">
            <a:spAutoFit/>
          </a:bodyPr>
          <a:lstStyle/>
          <a:p>
            <a:pPr algn="ctr"/>
            <a:r>
              <a:rPr lang="en-GB" sz="1200" b="1" dirty="0"/>
              <a:t>YEAR 2</a:t>
            </a:r>
          </a:p>
        </p:txBody>
      </p:sp>
      <p:sp>
        <p:nvSpPr>
          <p:cNvPr id="55" name="TextBox 54">
            <a:extLst>
              <a:ext uri="{FF2B5EF4-FFF2-40B4-BE49-F238E27FC236}">
                <a16:creationId xmlns:a16="http://schemas.microsoft.com/office/drawing/2014/main" id="{DF3D4A89-400F-4B5A-BE5A-3DDE100D737E}"/>
              </a:ext>
            </a:extLst>
          </p:cNvPr>
          <p:cNvSpPr txBox="1"/>
          <p:nvPr/>
        </p:nvSpPr>
        <p:spPr>
          <a:xfrm>
            <a:off x="7035217" y="2719868"/>
            <a:ext cx="964573" cy="246221"/>
          </a:xfrm>
          <a:prstGeom prst="rect">
            <a:avLst/>
          </a:prstGeom>
          <a:noFill/>
        </p:spPr>
        <p:txBody>
          <a:bodyPr wrap="square" rtlCol="0">
            <a:spAutoFit/>
          </a:bodyPr>
          <a:lstStyle/>
          <a:p>
            <a:pPr algn="ctr"/>
            <a:r>
              <a:rPr lang="en-GB" sz="1000" b="1" dirty="0"/>
              <a:t>Months 0-12</a:t>
            </a:r>
          </a:p>
        </p:txBody>
      </p:sp>
      <p:sp>
        <p:nvSpPr>
          <p:cNvPr id="57" name="TextBox 56">
            <a:extLst>
              <a:ext uri="{FF2B5EF4-FFF2-40B4-BE49-F238E27FC236}">
                <a16:creationId xmlns:a16="http://schemas.microsoft.com/office/drawing/2014/main" id="{4F72A940-5B2B-4E7E-B6C4-D7F6AEF7CEF8}"/>
              </a:ext>
            </a:extLst>
          </p:cNvPr>
          <p:cNvSpPr txBox="1"/>
          <p:nvPr/>
        </p:nvSpPr>
        <p:spPr>
          <a:xfrm>
            <a:off x="8435271" y="2719868"/>
            <a:ext cx="964573" cy="246221"/>
          </a:xfrm>
          <a:prstGeom prst="rect">
            <a:avLst/>
          </a:prstGeom>
          <a:noFill/>
        </p:spPr>
        <p:txBody>
          <a:bodyPr wrap="square" rtlCol="0">
            <a:spAutoFit/>
          </a:bodyPr>
          <a:lstStyle/>
          <a:p>
            <a:pPr algn="ctr"/>
            <a:r>
              <a:rPr lang="en-GB" sz="1000" b="1" dirty="0"/>
              <a:t>Months 0-12</a:t>
            </a:r>
          </a:p>
        </p:txBody>
      </p:sp>
      <p:cxnSp>
        <p:nvCxnSpPr>
          <p:cNvPr id="63" name="Straight Connector 62">
            <a:extLst>
              <a:ext uri="{FF2B5EF4-FFF2-40B4-BE49-F238E27FC236}">
                <a16:creationId xmlns:a16="http://schemas.microsoft.com/office/drawing/2014/main" id="{17F449D6-7985-414D-A1CC-3325F66F05E9}"/>
              </a:ext>
            </a:extLst>
          </p:cNvPr>
          <p:cNvCxnSpPr>
            <a:cxnSpLocks/>
          </p:cNvCxnSpPr>
          <p:nvPr/>
        </p:nvCxnSpPr>
        <p:spPr>
          <a:xfrm flipV="1">
            <a:off x="7265049" y="1254622"/>
            <a:ext cx="1365234" cy="18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2552D75-D208-420B-A271-329165BEEE50}"/>
              </a:ext>
            </a:extLst>
          </p:cNvPr>
          <p:cNvSpPr txBox="1"/>
          <p:nvPr/>
        </p:nvSpPr>
        <p:spPr>
          <a:xfrm>
            <a:off x="7541457" y="983595"/>
            <a:ext cx="798127" cy="276999"/>
          </a:xfrm>
          <a:prstGeom prst="rect">
            <a:avLst/>
          </a:prstGeom>
          <a:noFill/>
        </p:spPr>
        <p:txBody>
          <a:bodyPr wrap="square" rtlCol="0">
            <a:spAutoFit/>
          </a:bodyPr>
          <a:lstStyle/>
          <a:p>
            <a:pPr algn="ctr"/>
            <a:r>
              <a:rPr lang="en-GB" sz="1200" b="1" dirty="0"/>
              <a:t>YEAR 3</a:t>
            </a:r>
          </a:p>
        </p:txBody>
      </p:sp>
      <p:sp>
        <p:nvSpPr>
          <p:cNvPr id="65" name="Rectangle 64">
            <a:extLst>
              <a:ext uri="{FF2B5EF4-FFF2-40B4-BE49-F238E27FC236}">
                <a16:creationId xmlns:a16="http://schemas.microsoft.com/office/drawing/2014/main" id="{96FB011A-8908-40AE-ABCF-5B9CDA2A5A2C}"/>
              </a:ext>
            </a:extLst>
          </p:cNvPr>
          <p:cNvSpPr/>
          <p:nvPr/>
        </p:nvSpPr>
        <p:spPr>
          <a:xfrm>
            <a:off x="9965093" y="2669013"/>
            <a:ext cx="1419043" cy="31629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TextBox 66">
            <a:extLst>
              <a:ext uri="{FF2B5EF4-FFF2-40B4-BE49-F238E27FC236}">
                <a16:creationId xmlns:a16="http://schemas.microsoft.com/office/drawing/2014/main" id="{A8B58172-90D7-43F7-8CA7-6C2C81C21F3E}"/>
              </a:ext>
            </a:extLst>
          </p:cNvPr>
          <p:cNvSpPr txBox="1"/>
          <p:nvPr/>
        </p:nvSpPr>
        <p:spPr>
          <a:xfrm>
            <a:off x="9836482" y="2721240"/>
            <a:ext cx="964573" cy="246221"/>
          </a:xfrm>
          <a:prstGeom prst="rect">
            <a:avLst/>
          </a:prstGeom>
          <a:noFill/>
        </p:spPr>
        <p:txBody>
          <a:bodyPr wrap="square" rtlCol="0">
            <a:spAutoFit/>
          </a:bodyPr>
          <a:lstStyle/>
          <a:p>
            <a:pPr algn="ctr"/>
            <a:r>
              <a:rPr lang="en-GB" sz="1000" b="1" dirty="0"/>
              <a:t>Months 0-12</a:t>
            </a:r>
          </a:p>
        </p:txBody>
      </p:sp>
      <p:cxnSp>
        <p:nvCxnSpPr>
          <p:cNvPr id="69" name="Straight Connector 68">
            <a:extLst>
              <a:ext uri="{FF2B5EF4-FFF2-40B4-BE49-F238E27FC236}">
                <a16:creationId xmlns:a16="http://schemas.microsoft.com/office/drawing/2014/main" id="{30FDACE1-9F34-4B74-BF70-BF9DE3F9B680}"/>
              </a:ext>
            </a:extLst>
          </p:cNvPr>
          <p:cNvCxnSpPr>
            <a:cxnSpLocks/>
          </p:cNvCxnSpPr>
          <p:nvPr/>
        </p:nvCxnSpPr>
        <p:spPr>
          <a:xfrm flipV="1">
            <a:off x="8663828" y="1259959"/>
            <a:ext cx="1365234" cy="18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8266B9D-A55E-44D2-88B7-12877E70C6FD}"/>
              </a:ext>
            </a:extLst>
          </p:cNvPr>
          <p:cNvSpPr txBox="1"/>
          <p:nvPr/>
        </p:nvSpPr>
        <p:spPr>
          <a:xfrm>
            <a:off x="8938427" y="976107"/>
            <a:ext cx="798127" cy="276999"/>
          </a:xfrm>
          <a:prstGeom prst="rect">
            <a:avLst/>
          </a:prstGeom>
          <a:noFill/>
        </p:spPr>
        <p:txBody>
          <a:bodyPr wrap="square" rtlCol="0">
            <a:spAutoFit/>
          </a:bodyPr>
          <a:lstStyle/>
          <a:p>
            <a:pPr algn="ctr"/>
            <a:r>
              <a:rPr lang="en-GB" sz="1200" b="1" dirty="0"/>
              <a:t>YEAR 4</a:t>
            </a:r>
          </a:p>
        </p:txBody>
      </p:sp>
      <p:cxnSp>
        <p:nvCxnSpPr>
          <p:cNvPr id="71" name="Straight Connector 70">
            <a:extLst>
              <a:ext uri="{FF2B5EF4-FFF2-40B4-BE49-F238E27FC236}">
                <a16:creationId xmlns:a16="http://schemas.microsoft.com/office/drawing/2014/main" id="{EB77BE2B-DEC1-4DDD-9189-1C7E894537D2}"/>
              </a:ext>
            </a:extLst>
          </p:cNvPr>
          <p:cNvCxnSpPr>
            <a:cxnSpLocks/>
          </p:cNvCxnSpPr>
          <p:nvPr/>
        </p:nvCxnSpPr>
        <p:spPr>
          <a:xfrm>
            <a:off x="10077115" y="1259959"/>
            <a:ext cx="15488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CD9B4E3-80FB-4E40-92F5-EDF250A4A9FF}"/>
              </a:ext>
            </a:extLst>
          </p:cNvPr>
          <p:cNvSpPr txBox="1"/>
          <p:nvPr/>
        </p:nvSpPr>
        <p:spPr>
          <a:xfrm>
            <a:off x="10335397" y="949384"/>
            <a:ext cx="798127" cy="276999"/>
          </a:xfrm>
          <a:prstGeom prst="rect">
            <a:avLst/>
          </a:prstGeom>
          <a:noFill/>
        </p:spPr>
        <p:txBody>
          <a:bodyPr wrap="square" rtlCol="0">
            <a:spAutoFit/>
          </a:bodyPr>
          <a:lstStyle/>
          <a:p>
            <a:pPr algn="ctr"/>
            <a:r>
              <a:rPr lang="en-GB" sz="1200" b="1" dirty="0"/>
              <a:t>YEAR 5</a:t>
            </a:r>
          </a:p>
        </p:txBody>
      </p:sp>
      <p:sp>
        <p:nvSpPr>
          <p:cNvPr id="123" name="Rectangle 122">
            <a:extLst>
              <a:ext uri="{FF2B5EF4-FFF2-40B4-BE49-F238E27FC236}">
                <a16:creationId xmlns:a16="http://schemas.microsoft.com/office/drawing/2014/main" id="{4ABB25F8-895E-46A5-8C56-F4AB9E5C3080}"/>
              </a:ext>
            </a:extLst>
          </p:cNvPr>
          <p:cNvSpPr/>
          <p:nvPr/>
        </p:nvSpPr>
        <p:spPr>
          <a:xfrm>
            <a:off x="11375937" y="2667462"/>
            <a:ext cx="245564" cy="31629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4" name="TextBox 123">
            <a:extLst>
              <a:ext uri="{FF2B5EF4-FFF2-40B4-BE49-F238E27FC236}">
                <a16:creationId xmlns:a16="http://schemas.microsoft.com/office/drawing/2014/main" id="{FD746771-76A7-4525-83DE-172512098128}"/>
              </a:ext>
            </a:extLst>
          </p:cNvPr>
          <p:cNvSpPr txBox="1"/>
          <p:nvPr/>
        </p:nvSpPr>
        <p:spPr>
          <a:xfrm>
            <a:off x="11020189" y="2713348"/>
            <a:ext cx="964573" cy="246221"/>
          </a:xfrm>
          <a:prstGeom prst="rect">
            <a:avLst/>
          </a:prstGeom>
          <a:noFill/>
        </p:spPr>
        <p:txBody>
          <a:bodyPr wrap="square" rtlCol="0">
            <a:spAutoFit/>
          </a:bodyPr>
          <a:lstStyle/>
          <a:p>
            <a:pPr algn="ctr"/>
            <a:r>
              <a:rPr lang="en-GB" sz="1000" b="1" dirty="0"/>
              <a:t>EOS</a:t>
            </a:r>
          </a:p>
        </p:txBody>
      </p:sp>
      <p:sp>
        <p:nvSpPr>
          <p:cNvPr id="240" name="Rectangle 239">
            <a:extLst>
              <a:ext uri="{FF2B5EF4-FFF2-40B4-BE49-F238E27FC236}">
                <a16:creationId xmlns:a16="http://schemas.microsoft.com/office/drawing/2014/main" id="{98454C42-3831-470E-9B92-8236125EC441}"/>
              </a:ext>
            </a:extLst>
          </p:cNvPr>
          <p:cNvSpPr/>
          <p:nvPr/>
        </p:nvSpPr>
        <p:spPr>
          <a:xfrm>
            <a:off x="130629" y="767443"/>
            <a:ext cx="11926584" cy="39841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2F6DDAC6-9773-4F07-BBC1-EAD880839EBC}"/>
              </a:ext>
            </a:extLst>
          </p:cNvPr>
          <p:cNvSpPr/>
          <p:nvPr/>
        </p:nvSpPr>
        <p:spPr>
          <a:xfrm>
            <a:off x="84374" y="4758467"/>
            <a:ext cx="11926584" cy="21063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TextBox 241">
            <a:extLst>
              <a:ext uri="{FF2B5EF4-FFF2-40B4-BE49-F238E27FC236}">
                <a16:creationId xmlns:a16="http://schemas.microsoft.com/office/drawing/2014/main" id="{C85A42F4-D37B-490D-9555-E2746966EF5F}"/>
              </a:ext>
            </a:extLst>
          </p:cNvPr>
          <p:cNvSpPr txBox="1"/>
          <p:nvPr/>
        </p:nvSpPr>
        <p:spPr>
          <a:xfrm>
            <a:off x="212334" y="4776086"/>
            <a:ext cx="3750200" cy="369332"/>
          </a:xfrm>
          <a:prstGeom prst="rect">
            <a:avLst/>
          </a:prstGeom>
          <a:noFill/>
        </p:spPr>
        <p:txBody>
          <a:bodyPr wrap="square" rtlCol="0">
            <a:spAutoFit/>
          </a:bodyPr>
          <a:lstStyle/>
          <a:p>
            <a:r>
              <a:rPr lang="en-GB" b="1" dirty="0"/>
              <a:t>PROCEDURES</a:t>
            </a:r>
          </a:p>
        </p:txBody>
      </p:sp>
      <p:sp>
        <p:nvSpPr>
          <p:cNvPr id="247" name="TextBox 246">
            <a:extLst>
              <a:ext uri="{FF2B5EF4-FFF2-40B4-BE49-F238E27FC236}">
                <a16:creationId xmlns:a16="http://schemas.microsoft.com/office/drawing/2014/main" id="{BF0E60DF-9552-40E2-A362-319137593762}"/>
              </a:ext>
            </a:extLst>
          </p:cNvPr>
          <p:cNvSpPr txBox="1"/>
          <p:nvPr/>
        </p:nvSpPr>
        <p:spPr>
          <a:xfrm>
            <a:off x="744233" y="5253899"/>
            <a:ext cx="3314739" cy="307777"/>
          </a:xfrm>
          <a:prstGeom prst="rect">
            <a:avLst/>
          </a:prstGeom>
          <a:noFill/>
        </p:spPr>
        <p:txBody>
          <a:bodyPr wrap="square" rtlCol="0">
            <a:spAutoFit/>
          </a:bodyPr>
          <a:lstStyle/>
          <a:p>
            <a:r>
              <a:rPr lang="en-GB" sz="1400" dirty="0"/>
              <a:t>Patient information and consent form</a:t>
            </a:r>
          </a:p>
        </p:txBody>
      </p:sp>
      <p:sp>
        <p:nvSpPr>
          <p:cNvPr id="255" name="TextBox 254">
            <a:extLst>
              <a:ext uri="{FF2B5EF4-FFF2-40B4-BE49-F238E27FC236}">
                <a16:creationId xmlns:a16="http://schemas.microsoft.com/office/drawing/2014/main" id="{6F16DB08-C1D8-4E3A-B26F-B4469E341A1C}"/>
              </a:ext>
            </a:extLst>
          </p:cNvPr>
          <p:cNvSpPr txBox="1"/>
          <p:nvPr/>
        </p:nvSpPr>
        <p:spPr>
          <a:xfrm>
            <a:off x="706296" y="6178432"/>
            <a:ext cx="4117640" cy="523220"/>
          </a:xfrm>
          <a:prstGeom prst="rect">
            <a:avLst/>
          </a:prstGeom>
          <a:noFill/>
        </p:spPr>
        <p:txBody>
          <a:bodyPr wrap="square" rtlCol="0">
            <a:spAutoFit/>
          </a:bodyPr>
          <a:lstStyle/>
          <a:p>
            <a:r>
              <a:rPr lang="en-GB" sz="1400" dirty="0" err="1"/>
              <a:t>Telemed</a:t>
            </a:r>
            <a:r>
              <a:rPr lang="en-GB" sz="1400" dirty="0"/>
              <a:t> Safety and symptom review. Metformin delivered directly to patients.</a:t>
            </a:r>
          </a:p>
        </p:txBody>
      </p:sp>
      <p:sp>
        <p:nvSpPr>
          <p:cNvPr id="259" name="TextBox 258">
            <a:extLst>
              <a:ext uri="{FF2B5EF4-FFF2-40B4-BE49-F238E27FC236}">
                <a16:creationId xmlns:a16="http://schemas.microsoft.com/office/drawing/2014/main" id="{A48B28BC-9A00-43D4-913A-4311FBD11764}"/>
              </a:ext>
            </a:extLst>
          </p:cNvPr>
          <p:cNvSpPr txBox="1"/>
          <p:nvPr/>
        </p:nvSpPr>
        <p:spPr>
          <a:xfrm>
            <a:off x="5640838" y="4924097"/>
            <a:ext cx="2891801" cy="523220"/>
          </a:xfrm>
          <a:prstGeom prst="rect">
            <a:avLst/>
          </a:prstGeom>
          <a:noFill/>
        </p:spPr>
        <p:txBody>
          <a:bodyPr wrap="square" rtlCol="0">
            <a:spAutoFit/>
          </a:bodyPr>
          <a:lstStyle/>
          <a:p>
            <a:r>
              <a:rPr lang="en-GB" sz="1400" dirty="0"/>
              <a:t>Examination and Dermatological Assessment</a:t>
            </a:r>
          </a:p>
        </p:txBody>
      </p:sp>
      <p:sp>
        <p:nvSpPr>
          <p:cNvPr id="263" name="TextBox 262">
            <a:extLst>
              <a:ext uri="{FF2B5EF4-FFF2-40B4-BE49-F238E27FC236}">
                <a16:creationId xmlns:a16="http://schemas.microsoft.com/office/drawing/2014/main" id="{3C852636-7AB0-4D65-BB6F-20EF662CFAC1}"/>
              </a:ext>
            </a:extLst>
          </p:cNvPr>
          <p:cNvSpPr txBox="1"/>
          <p:nvPr/>
        </p:nvSpPr>
        <p:spPr>
          <a:xfrm>
            <a:off x="5604357" y="5553897"/>
            <a:ext cx="2891801" cy="307777"/>
          </a:xfrm>
          <a:prstGeom prst="rect">
            <a:avLst/>
          </a:prstGeom>
          <a:noFill/>
        </p:spPr>
        <p:txBody>
          <a:bodyPr wrap="square" rtlCol="0">
            <a:spAutoFit/>
          </a:bodyPr>
          <a:lstStyle/>
          <a:p>
            <a:r>
              <a:rPr lang="en-GB" sz="1400" dirty="0"/>
              <a:t>Whole Body &amp; Brain MRI scan</a:t>
            </a:r>
          </a:p>
        </p:txBody>
      </p:sp>
      <p:sp>
        <p:nvSpPr>
          <p:cNvPr id="269" name="TextBox 268">
            <a:extLst>
              <a:ext uri="{FF2B5EF4-FFF2-40B4-BE49-F238E27FC236}">
                <a16:creationId xmlns:a16="http://schemas.microsoft.com/office/drawing/2014/main" id="{244EC93E-59FF-4C83-9D87-395D8F7B235F}"/>
              </a:ext>
            </a:extLst>
          </p:cNvPr>
          <p:cNvSpPr txBox="1"/>
          <p:nvPr/>
        </p:nvSpPr>
        <p:spPr>
          <a:xfrm>
            <a:off x="5583358" y="6173451"/>
            <a:ext cx="2081028" cy="523220"/>
          </a:xfrm>
          <a:prstGeom prst="rect">
            <a:avLst/>
          </a:prstGeom>
          <a:noFill/>
        </p:spPr>
        <p:txBody>
          <a:bodyPr wrap="square" rtlCol="0">
            <a:spAutoFit/>
          </a:bodyPr>
          <a:lstStyle/>
          <a:p>
            <a:r>
              <a:rPr lang="en-GB" sz="1400" dirty="0"/>
              <a:t>Quality of Life Questionnaires</a:t>
            </a:r>
          </a:p>
        </p:txBody>
      </p:sp>
      <p:cxnSp>
        <p:nvCxnSpPr>
          <p:cNvPr id="32" name="Straight Arrow Connector 31">
            <a:extLst>
              <a:ext uri="{FF2B5EF4-FFF2-40B4-BE49-F238E27FC236}">
                <a16:creationId xmlns:a16="http://schemas.microsoft.com/office/drawing/2014/main" id="{300BE7B3-CFE1-49B0-97B9-AA9AFD0A3425}"/>
              </a:ext>
            </a:extLst>
          </p:cNvPr>
          <p:cNvCxnSpPr/>
          <p:nvPr/>
        </p:nvCxnSpPr>
        <p:spPr>
          <a:xfrm>
            <a:off x="2338638" y="4186238"/>
            <a:ext cx="9190303"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303" name="TextBox 302">
            <a:extLst>
              <a:ext uri="{FF2B5EF4-FFF2-40B4-BE49-F238E27FC236}">
                <a16:creationId xmlns:a16="http://schemas.microsoft.com/office/drawing/2014/main" id="{3662A47D-F60A-4CC2-8D56-31B573EABA4B}"/>
              </a:ext>
            </a:extLst>
          </p:cNvPr>
          <p:cNvSpPr txBox="1"/>
          <p:nvPr/>
        </p:nvSpPr>
        <p:spPr>
          <a:xfrm>
            <a:off x="706296" y="5635258"/>
            <a:ext cx="4117640" cy="523220"/>
          </a:xfrm>
          <a:prstGeom prst="rect">
            <a:avLst/>
          </a:prstGeom>
          <a:noFill/>
        </p:spPr>
        <p:txBody>
          <a:bodyPr wrap="square" rtlCol="0">
            <a:spAutoFit/>
          </a:bodyPr>
          <a:lstStyle/>
          <a:p>
            <a:r>
              <a:rPr lang="en-GB" sz="1400" dirty="0"/>
              <a:t>Safety review with haematology &amp; biochemistry blood tests</a:t>
            </a:r>
          </a:p>
        </p:txBody>
      </p:sp>
      <p:sp>
        <p:nvSpPr>
          <p:cNvPr id="2" name="TextBox 1">
            <a:extLst>
              <a:ext uri="{FF2B5EF4-FFF2-40B4-BE49-F238E27FC236}">
                <a16:creationId xmlns:a16="http://schemas.microsoft.com/office/drawing/2014/main" id="{F86B552A-B21D-4E82-BDB2-A082C0FCA627}"/>
              </a:ext>
            </a:extLst>
          </p:cNvPr>
          <p:cNvSpPr txBox="1"/>
          <p:nvPr/>
        </p:nvSpPr>
        <p:spPr>
          <a:xfrm>
            <a:off x="4528425" y="174756"/>
            <a:ext cx="4986622" cy="584775"/>
          </a:xfrm>
          <a:prstGeom prst="rect">
            <a:avLst/>
          </a:prstGeom>
          <a:noFill/>
        </p:spPr>
        <p:txBody>
          <a:bodyPr wrap="square" rtlCol="0">
            <a:spAutoFit/>
          </a:bodyPr>
          <a:lstStyle/>
          <a:p>
            <a:r>
              <a:rPr lang="en-GB" sz="3200" b="1" dirty="0"/>
              <a:t>MILI EVENTS</a:t>
            </a:r>
          </a:p>
        </p:txBody>
      </p:sp>
      <p:sp>
        <p:nvSpPr>
          <p:cNvPr id="3" name="Slide Number Placeholder 2">
            <a:extLst>
              <a:ext uri="{FF2B5EF4-FFF2-40B4-BE49-F238E27FC236}">
                <a16:creationId xmlns:a16="http://schemas.microsoft.com/office/drawing/2014/main" id="{7A259607-8B11-4589-A975-9B246BA0707F}"/>
              </a:ext>
            </a:extLst>
          </p:cNvPr>
          <p:cNvSpPr>
            <a:spLocks noGrp="1"/>
          </p:cNvSpPr>
          <p:nvPr>
            <p:ph type="sldNum" sz="quarter" idx="12"/>
          </p:nvPr>
        </p:nvSpPr>
        <p:spPr/>
        <p:txBody>
          <a:bodyPr/>
          <a:lstStyle/>
          <a:p>
            <a:fld id="{2CD6764E-73D6-7044-9DC9-72ACDA3F174E}" type="slidenum">
              <a:rPr lang="en-US" smtClean="0"/>
              <a:t>12</a:t>
            </a:fld>
            <a:endParaRPr lang="en-US"/>
          </a:p>
        </p:txBody>
      </p:sp>
      <p:pic>
        <p:nvPicPr>
          <p:cNvPr id="157" name="Picture 6" descr="University of Oxford visual identity - Fonts In Use">
            <a:extLst>
              <a:ext uri="{FF2B5EF4-FFF2-40B4-BE49-F238E27FC236}">
                <a16:creationId xmlns:a16="http://schemas.microsoft.com/office/drawing/2014/main" id="{11AB1BF5-1FBE-41F0-8622-9376C376E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1" y="81195"/>
            <a:ext cx="1163723" cy="35503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BE4EF1CA-0786-4730-BD09-CA4C2A80140E}"/>
              </a:ext>
            </a:extLst>
          </p:cNvPr>
          <p:cNvCxnSpPr/>
          <p:nvPr/>
        </p:nvCxnSpPr>
        <p:spPr>
          <a:xfrm>
            <a:off x="2452261" y="3429000"/>
            <a:ext cx="2805555"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134AF8-5143-413C-BD3A-46F55BC8C67C}"/>
              </a:ext>
            </a:extLst>
          </p:cNvPr>
          <p:cNvSpPr txBox="1"/>
          <p:nvPr/>
        </p:nvSpPr>
        <p:spPr>
          <a:xfrm>
            <a:off x="2559676" y="3470341"/>
            <a:ext cx="2946348" cy="276999"/>
          </a:xfrm>
          <a:prstGeom prst="rect">
            <a:avLst/>
          </a:prstGeom>
          <a:noFill/>
        </p:spPr>
        <p:txBody>
          <a:bodyPr wrap="square" rtlCol="0">
            <a:spAutoFit/>
          </a:bodyPr>
          <a:lstStyle/>
          <a:p>
            <a:pPr algn="ctr"/>
            <a:r>
              <a:rPr lang="en-GB" sz="1200" dirty="0"/>
              <a:t>Metformin titration phase</a:t>
            </a:r>
          </a:p>
        </p:txBody>
      </p:sp>
      <p:pic>
        <p:nvPicPr>
          <p:cNvPr id="166" name="Graphic 165" descr="Telephone">
            <a:extLst>
              <a:ext uri="{FF2B5EF4-FFF2-40B4-BE49-F238E27FC236}">
                <a16:creationId xmlns:a16="http://schemas.microsoft.com/office/drawing/2014/main" id="{D292C4F2-1A61-46BB-AFB4-98142DC3C3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1384" y="2946314"/>
            <a:ext cx="361917" cy="361917"/>
          </a:xfrm>
          <a:prstGeom prst="rect">
            <a:avLst/>
          </a:prstGeom>
        </p:spPr>
      </p:pic>
      <p:pic>
        <p:nvPicPr>
          <p:cNvPr id="167" name="Graphic 166" descr="Telephone">
            <a:extLst>
              <a:ext uri="{FF2B5EF4-FFF2-40B4-BE49-F238E27FC236}">
                <a16:creationId xmlns:a16="http://schemas.microsoft.com/office/drawing/2014/main" id="{99E51CAB-4D52-4CA2-A41D-904BAF0739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0955" y="2949180"/>
            <a:ext cx="361917" cy="361917"/>
          </a:xfrm>
          <a:prstGeom prst="rect">
            <a:avLst/>
          </a:prstGeom>
        </p:spPr>
      </p:pic>
      <p:pic>
        <p:nvPicPr>
          <p:cNvPr id="168" name="Graphic 167" descr="Telephone">
            <a:extLst>
              <a:ext uri="{FF2B5EF4-FFF2-40B4-BE49-F238E27FC236}">
                <a16:creationId xmlns:a16="http://schemas.microsoft.com/office/drawing/2014/main" id="{12381EB3-47E9-4045-9887-4F1D20E26A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1562" y="2940427"/>
            <a:ext cx="361917" cy="361917"/>
          </a:xfrm>
          <a:prstGeom prst="rect">
            <a:avLst/>
          </a:prstGeom>
        </p:spPr>
      </p:pic>
      <p:pic>
        <p:nvPicPr>
          <p:cNvPr id="169" name="Graphic 168" descr="Telephone">
            <a:extLst>
              <a:ext uri="{FF2B5EF4-FFF2-40B4-BE49-F238E27FC236}">
                <a16:creationId xmlns:a16="http://schemas.microsoft.com/office/drawing/2014/main" id="{30299296-F58E-40EB-BBA3-AD0F1C9FC8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1307" y="2940427"/>
            <a:ext cx="361917" cy="361917"/>
          </a:xfrm>
          <a:prstGeom prst="rect">
            <a:avLst/>
          </a:prstGeom>
        </p:spPr>
      </p:pic>
      <p:pic>
        <p:nvPicPr>
          <p:cNvPr id="170" name="Graphic 169" descr="Telephone">
            <a:extLst>
              <a:ext uri="{FF2B5EF4-FFF2-40B4-BE49-F238E27FC236}">
                <a16:creationId xmlns:a16="http://schemas.microsoft.com/office/drawing/2014/main" id="{00C47220-ED5D-4EF8-88CC-63F048931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5883" y="2920839"/>
            <a:ext cx="361917" cy="361917"/>
          </a:xfrm>
          <a:prstGeom prst="rect">
            <a:avLst/>
          </a:prstGeom>
        </p:spPr>
      </p:pic>
      <p:pic>
        <p:nvPicPr>
          <p:cNvPr id="171" name="Graphic 170" descr="Telephone">
            <a:extLst>
              <a:ext uri="{FF2B5EF4-FFF2-40B4-BE49-F238E27FC236}">
                <a16:creationId xmlns:a16="http://schemas.microsoft.com/office/drawing/2014/main" id="{0569A5A7-16AC-4127-BD00-EFEBEBF8AC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3834" y="3375328"/>
            <a:ext cx="387425" cy="387425"/>
          </a:xfrm>
          <a:prstGeom prst="rect">
            <a:avLst/>
          </a:prstGeom>
        </p:spPr>
      </p:pic>
      <p:pic>
        <p:nvPicPr>
          <p:cNvPr id="172" name="Graphic 171" descr="Telephone">
            <a:extLst>
              <a:ext uri="{FF2B5EF4-FFF2-40B4-BE49-F238E27FC236}">
                <a16:creationId xmlns:a16="http://schemas.microsoft.com/office/drawing/2014/main" id="{7368D02D-AED1-4D23-B56F-630638DD9A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7802" y="3379981"/>
            <a:ext cx="361917" cy="361917"/>
          </a:xfrm>
          <a:prstGeom prst="rect">
            <a:avLst/>
          </a:prstGeom>
        </p:spPr>
      </p:pic>
      <p:pic>
        <p:nvPicPr>
          <p:cNvPr id="173" name="Graphic 172" descr="Telephone">
            <a:extLst>
              <a:ext uri="{FF2B5EF4-FFF2-40B4-BE49-F238E27FC236}">
                <a16:creationId xmlns:a16="http://schemas.microsoft.com/office/drawing/2014/main" id="{133542B5-C26E-4D8F-A310-F28723B89D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695" y="3347368"/>
            <a:ext cx="361917" cy="361917"/>
          </a:xfrm>
          <a:prstGeom prst="rect">
            <a:avLst/>
          </a:prstGeom>
        </p:spPr>
      </p:pic>
      <p:pic>
        <p:nvPicPr>
          <p:cNvPr id="174" name="Graphic 173" descr="Telephone">
            <a:extLst>
              <a:ext uri="{FF2B5EF4-FFF2-40B4-BE49-F238E27FC236}">
                <a16:creationId xmlns:a16="http://schemas.microsoft.com/office/drawing/2014/main" id="{EFF070C8-8C64-405B-B002-551FC93F1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9947" y="2938690"/>
            <a:ext cx="361917" cy="361917"/>
          </a:xfrm>
          <a:prstGeom prst="rect">
            <a:avLst/>
          </a:prstGeom>
        </p:spPr>
      </p:pic>
      <p:pic>
        <p:nvPicPr>
          <p:cNvPr id="176" name="Graphic 175" descr="Telephone">
            <a:extLst>
              <a:ext uri="{FF2B5EF4-FFF2-40B4-BE49-F238E27FC236}">
                <a16:creationId xmlns:a16="http://schemas.microsoft.com/office/drawing/2014/main" id="{974FF534-AF8D-4B9E-A596-9015861375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8659" y="2938690"/>
            <a:ext cx="361917" cy="361917"/>
          </a:xfrm>
          <a:prstGeom prst="rect">
            <a:avLst/>
          </a:prstGeom>
        </p:spPr>
      </p:pic>
      <p:pic>
        <p:nvPicPr>
          <p:cNvPr id="178" name="Graphic 177" descr="Telephone">
            <a:extLst>
              <a:ext uri="{FF2B5EF4-FFF2-40B4-BE49-F238E27FC236}">
                <a16:creationId xmlns:a16="http://schemas.microsoft.com/office/drawing/2014/main" id="{F9CA9D9F-855E-4CC1-AEBA-B699A2605B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897" y="2944782"/>
            <a:ext cx="361917" cy="361917"/>
          </a:xfrm>
          <a:prstGeom prst="rect">
            <a:avLst/>
          </a:prstGeom>
        </p:spPr>
      </p:pic>
      <p:pic>
        <p:nvPicPr>
          <p:cNvPr id="179" name="Graphic 178" descr="Telephone">
            <a:extLst>
              <a:ext uri="{FF2B5EF4-FFF2-40B4-BE49-F238E27FC236}">
                <a16:creationId xmlns:a16="http://schemas.microsoft.com/office/drawing/2014/main" id="{344C0496-F15E-4303-8009-2CC417007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4370" y="2935642"/>
            <a:ext cx="361917" cy="361917"/>
          </a:xfrm>
          <a:prstGeom prst="rect">
            <a:avLst/>
          </a:prstGeom>
        </p:spPr>
      </p:pic>
      <p:pic>
        <p:nvPicPr>
          <p:cNvPr id="214" name="Graphic 213" descr="Telephone">
            <a:extLst>
              <a:ext uri="{FF2B5EF4-FFF2-40B4-BE49-F238E27FC236}">
                <a16:creationId xmlns:a16="http://schemas.microsoft.com/office/drawing/2014/main" id="{35281B60-5719-4EA5-9EFC-E729E76E5D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8651" y="3318952"/>
            <a:ext cx="361917" cy="361917"/>
          </a:xfrm>
          <a:prstGeom prst="rect">
            <a:avLst/>
          </a:prstGeom>
        </p:spPr>
      </p:pic>
      <p:pic>
        <p:nvPicPr>
          <p:cNvPr id="215" name="Graphic 214" descr="Telephone">
            <a:extLst>
              <a:ext uri="{FF2B5EF4-FFF2-40B4-BE49-F238E27FC236}">
                <a16:creationId xmlns:a16="http://schemas.microsoft.com/office/drawing/2014/main" id="{FFA199A3-681A-4CE0-B67B-E6D49BED0F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09080" y="3351649"/>
            <a:ext cx="361917" cy="361917"/>
          </a:xfrm>
          <a:prstGeom prst="rect">
            <a:avLst/>
          </a:prstGeom>
        </p:spPr>
      </p:pic>
      <p:pic>
        <p:nvPicPr>
          <p:cNvPr id="216" name="Graphic 215" descr="Telephone">
            <a:extLst>
              <a:ext uri="{FF2B5EF4-FFF2-40B4-BE49-F238E27FC236}">
                <a16:creationId xmlns:a16="http://schemas.microsoft.com/office/drawing/2014/main" id="{9E9AC788-9E61-44A1-8668-8745FD300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914" y="3326467"/>
            <a:ext cx="361917" cy="361917"/>
          </a:xfrm>
          <a:prstGeom prst="rect">
            <a:avLst/>
          </a:prstGeom>
        </p:spPr>
      </p:pic>
      <p:pic>
        <p:nvPicPr>
          <p:cNvPr id="217" name="Graphic 216" descr="Telephone">
            <a:extLst>
              <a:ext uri="{FF2B5EF4-FFF2-40B4-BE49-F238E27FC236}">
                <a16:creationId xmlns:a16="http://schemas.microsoft.com/office/drawing/2014/main" id="{2FDA9AA3-D08A-4833-9785-D0CA64BA28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543" y="6217573"/>
            <a:ext cx="361917" cy="361917"/>
          </a:xfrm>
          <a:prstGeom prst="rect">
            <a:avLst/>
          </a:prstGeom>
        </p:spPr>
      </p:pic>
      <p:pic>
        <p:nvPicPr>
          <p:cNvPr id="16" name="Graphic 15" descr="Magnifying glass">
            <a:extLst>
              <a:ext uri="{FF2B5EF4-FFF2-40B4-BE49-F238E27FC236}">
                <a16:creationId xmlns:a16="http://schemas.microsoft.com/office/drawing/2014/main" id="{12C47A44-071F-44A7-A893-8984885D17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040315">
            <a:off x="912886" y="1588946"/>
            <a:ext cx="521704" cy="521704"/>
          </a:xfrm>
          <a:prstGeom prst="rect">
            <a:avLst/>
          </a:prstGeom>
        </p:spPr>
      </p:pic>
      <p:pic>
        <p:nvPicPr>
          <p:cNvPr id="152" name="Graphic 151" descr="Magnifying glass">
            <a:extLst>
              <a:ext uri="{FF2B5EF4-FFF2-40B4-BE49-F238E27FC236}">
                <a16:creationId xmlns:a16="http://schemas.microsoft.com/office/drawing/2014/main" id="{A3ED0340-6AE8-4A55-850A-7A369337F0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022231">
            <a:off x="5577063" y="1632755"/>
            <a:ext cx="521704" cy="521704"/>
          </a:xfrm>
          <a:prstGeom prst="rect">
            <a:avLst/>
          </a:prstGeom>
        </p:spPr>
      </p:pic>
      <p:pic>
        <p:nvPicPr>
          <p:cNvPr id="153" name="Graphic 152" descr="Magnifying glass">
            <a:extLst>
              <a:ext uri="{FF2B5EF4-FFF2-40B4-BE49-F238E27FC236}">
                <a16:creationId xmlns:a16="http://schemas.microsoft.com/office/drawing/2014/main" id="{5F09836E-A831-402B-925C-DAC6989A06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516355">
            <a:off x="6990204" y="1649873"/>
            <a:ext cx="521704" cy="521704"/>
          </a:xfrm>
          <a:prstGeom prst="rect">
            <a:avLst/>
          </a:prstGeom>
        </p:spPr>
      </p:pic>
      <p:pic>
        <p:nvPicPr>
          <p:cNvPr id="154" name="Graphic 153" descr="Magnifying glass">
            <a:extLst>
              <a:ext uri="{FF2B5EF4-FFF2-40B4-BE49-F238E27FC236}">
                <a16:creationId xmlns:a16="http://schemas.microsoft.com/office/drawing/2014/main" id="{6FBFD576-C061-4982-AB64-D957BA8429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943159">
            <a:off x="8352393" y="1642979"/>
            <a:ext cx="521704" cy="521704"/>
          </a:xfrm>
          <a:prstGeom prst="rect">
            <a:avLst/>
          </a:prstGeom>
        </p:spPr>
      </p:pic>
      <p:pic>
        <p:nvPicPr>
          <p:cNvPr id="155" name="Graphic 154" descr="Magnifying glass">
            <a:extLst>
              <a:ext uri="{FF2B5EF4-FFF2-40B4-BE49-F238E27FC236}">
                <a16:creationId xmlns:a16="http://schemas.microsoft.com/office/drawing/2014/main" id="{010A9A80-435F-4A30-A834-8854D02D03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588388">
            <a:off x="9794921" y="1658274"/>
            <a:ext cx="521704" cy="521704"/>
          </a:xfrm>
          <a:prstGeom prst="rect">
            <a:avLst/>
          </a:prstGeom>
        </p:spPr>
      </p:pic>
      <p:pic>
        <p:nvPicPr>
          <p:cNvPr id="156" name="Graphic 155" descr="Magnifying glass">
            <a:extLst>
              <a:ext uri="{FF2B5EF4-FFF2-40B4-BE49-F238E27FC236}">
                <a16:creationId xmlns:a16="http://schemas.microsoft.com/office/drawing/2014/main" id="{7D3B23CF-1D35-4258-919F-BFA4AC907F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946589">
            <a:off x="11235215" y="1704349"/>
            <a:ext cx="456861" cy="456861"/>
          </a:xfrm>
          <a:prstGeom prst="rect">
            <a:avLst/>
          </a:prstGeom>
        </p:spPr>
      </p:pic>
      <p:pic>
        <p:nvPicPr>
          <p:cNvPr id="158" name="Graphic 157" descr="Magnifying glass">
            <a:extLst>
              <a:ext uri="{FF2B5EF4-FFF2-40B4-BE49-F238E27FC236}">
                <a16:creationId xmlns:a16="http://schemas.microsoft.com/office/drawing/2014/main" id="{EBA342A7-5798-42FD-9880-FC77F2410F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50451" y="4804926"/>
            <a:ext cx="521704" cy="521704"/>
          </a:xfrm>
          <a:prstGeom prst="rect">
            <a:avLst/>
          </a:prstGeom>
        </p:spPr>
      </p:pic>
      <p:pic>
        <p:nvPicPr>
          <p:cNvPr id="22" name="Graphic 21" descr="Document">
            <a:extLst>
              <a:ext uri="{FF2B5EF4-FFF2-40B4-BE49-F238E27FC236}">
                <a16:creationId xmlns:a16="http://schemas.microsoft.com/office/drawing/2014/main" id="{ACD61AD9-3631-46F5-B59C-098DD4D233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6963" y="2132598"/>
            <a:ext cx="592145" cy="592145"/>
          </a:xfrm>
          <a:prstGeom prst="rect">
            <a:avLst/>
          </a:prstGeom>
        </p:spPr>
      </p:pic>
      <p:pic>
        <p:nvPicPr>
          <p:cNvPr id="160" name="Graphic 159" descr="Document">
            <a:extLst>
              <a:ext uri="{FF2B5EF4-FFF2-40B4-BE49-F238E27FC236}">
                <a16:creationId xmlns:a16="http://schemas.microsoft.com/office/drawing/2014/main" id="{7534EEA7-11FB-4940-B7D1-4C6430D925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3134" y="5117050"/>
            <a:ext cx="491897" cy="491897"/>
          </a:xfrm>
          <a:prstGeom prst="rect">
            <a:avLst/>
          </a:prstGeom>
        </p:spPr>
      </p:pic>
      <p:pic>
        <p:nvPicPr>
          <p:cNvPr id="25" name="Graphic 24" descr="Test tubes">
            <a:extLst>
              <a:ext uri="{FF2B5EF4-FFF2-40B4-BE49-F238E27FC236}">
                <a16:creationId xmlns:a16="http://schemas.microsoft.com/office/drawing/2014/main" id="{0C4F0944-49C3-4FA0-A7CE-63C649499C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1749" y="1093936"/>
            <a:ext cx="560806" cy="560806"/>
          </a:xfrm>
          <a:prstGeom prst="rect">
            <a:avLst/>
          </a:prstGeom>
        </p:spPr>
      </p:pic>
      <p:pic>
        <p:nvPicPr>
          <p:cNvPr id="163" name="Graphic 162" descr="Test tubes">
            <a:extLst>
              <a:ext uri="{FF2B5EF4-FFF2-40B4-BE49-F238E27FC236}">
                <a16:creationId xmlns:a16="http://schemas.microsoft.com/office/drawing/2014/main" id="{A29E3C5D-074E-4732-8253-39CACFD4C0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0701" y="1238534"/>
            <a:ext cx="505569" cy="505569"/>
          </a:xfrm>
          <a:prstGeom prst="rect">
            <a:avLst/>
          </a:prstGeom>
        </p:spPr>
      </p:pic>
      <p:pic>
        <p:nvPicPr>
          <p:cNvPr id="220" name="Graphic 219" descr="Test tubes">
            <a:extLst>
              <a:ext uri="{FF2B5EF4-FFF2-40B4-BE49-F238E27FC236}">
                <a16:creationId xmlns:a16="http://schemas.microsoft.com/office/drawing/2014/main" id="{30F4266E-606C-4856-8047-CAFF213C06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78505" y="1279084"/>
            <a:ext cx="505569" cy="505569"/>
          </a:xfrm>
          <a:prstGeom prst="rect">
            <a:avLst/>
          </a:prstGeom>
        </p:spPr>
      </p:pic>
      <p:pic>
        <p:nvPicPr>
          <p:cNvPr id="224" name="Graphic 223" descr="Test tubes">
            <a:extLst>
              <a:ext uri="{FF2B5EF4-FFF2-40B4-BE49-F238E27FC236}">
                <a16:creationId xmlns:a16="http://schemas.microsoft.com/office/drawing/2014/main" id="{525FDC87-5305-4DF6-B3A9-F80D454C6E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8357" y="1255547"/>
            <a:ext cx="505569" cy="505569"/>
          </a:xfrm>
          <a:prstGeom prst="rect">
            <a:avLst/>
          </a:prstGeom>
        </p:spPr>
      </p:pic>
      <p:pic>
        <p:nvPicPr>
          <p:cNvPr id="227" name="Graphic 226" descr="Test tubes">
            <a:extLst>
              <a:ext uri="{FF2B5EF4-FFF2-40B4-BE49-F238E27FC236}">
                <a16:creationId xmlns:a16="http://schemas.microsoft.com/office/drawing/2014/main" id="{A01C3876-7B0C-461C-BEF5-CAA2CD9021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68663" y="1288319"/>
            <a:ext cx="505569" cy="505569"/>
          </a:xfrm>
          <a:prstGeom prst="rect">
            <a:avLst/>
          </a:prstGeom>
        </p:spPr>
      </p:pic>
      <p:pic>
        <p:nvPicPr>
          <p:cNvPr id="229" name="Graphic 228" descr="Test tubes">
            <a:extLst>
              <a:ext uri="{FF2B5EF4-FFF2-40B4-BE49-F238E27FC236}">
                <a16:creationId xmlns:a16="http://schemas.microsoft.com/office/drawing/2014/main" id="{D3F3146E-B348-4DCE-9BF2-2862BD999C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02998" y="1309753"/>
            <a:ext cx="505569" cy="505569"/>
          </a:xfrm>
          <a:prstGeom prst="rect">
            <a:avLst/>
          </a:prstGeom>
        </p:spPr>
      </p:pic>
      <p:pic>
        <p:nvPicPr>
          <p:cNvPr id="230" name="Graphic 229" descr="Test tubes">
            <a:extLst>
              <a:ext uri="{FF2B5EF4-FFF2-40B4-BE49-F238E27FC236}">
                <a16:creationId xmlns:a16="http://schemas.microsoft.com/office/drawing/2014/main" id="{A8ADE2B8-F70D-4B02-97FF-3CECB8292C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6297" y="5623274"/>
            <a:ext cx="505569" cy="505569"/>
          </a:xfrm>
          <a:prstGeom prst="rect">
            <a:avLst/>
          </a:prstGeom>
        </p:spPr>
      </p:pic>
      <p:pic>
        <p:nvPicPr>
          <p:cNvPr id="234" name="Graphic 233" descr="Smiling face with no fill">
            <a:extLst>
              <a:ext uri="{FF2B5EF4-FFF2-40B4-BE49-F238E27FC236}">
                <a16:creationId xmlns:a16="http://schemas.microsoft.com/office/drawing/2014/main" id="{BF27EA9B-FA44-42D4-9D84-A8CD7BA341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62598" y="6198978"/>
            <a:ext cx="482128" cy="482128"/>
          </a:xfrm>
          <a:prstGeom prst="rect">
            <a:avLst/>
          </a:prstGeom>
        </p:spPr>
      </p:pic>
      <p:pic>
        <p:nvPicPr>
          <p:cNvPr id="236" name="Graphic 235" descr="Smiling face with no fill">
            <a:extLst>
              <a:ext uri="{FF2B5EF4-FFF2-40B4-BE49-F238E27FC236}">
                <a16:creationId xmlns:a16="http://schemas.microsoft.com/office/drawing/2014/main" id="{0B2A0788-A05F-4AA4-9948-31E8CDB56B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604" y="2949180"/>
            <a:ext cx="482128" cy="482128"/>
          </a:xfrm>
          <a:prstGeom prst="rect">
            <a:avLst/>
          </a:prstGeom>
        </p:spPr>
      </p:pic>
      <p:pic>
        <p:nvPicPr>
          <p:cNvPr id="238" name="Graphic 237" descr="Smiling face with no fill">
            <a:extLst>
              <a:ext uri="{FF2B5EF4-FFF2-40B4-BE49-F238E27FC236}">
                <a16:creationId xmlns:a16="http://schemas.microsoft.com/office/drawing/2014/main" id="{890E5450-D06A-469D-96D8-142B781AAD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27740" y="2966089"/>
            <a:ext cx="482128" cy="482128"/>
          </a:xfrm>
          <a:prstGeom prst="rect">
            <a:avLst/>
          </a:prstGeom>
        </p:spPr>
      </p:pic>
      <p:pic>
        <p:nvPicPr>
          <p:cNvPr id="239" name="Graphic 238" descr="Smiling face with no fill">
            <a:extLst>
              <a:ext uri="{FF2B5EF4-FFF2-40B4-BE49-F238E27FC236}">
                <a16:creationId xmlns:a16="http://schemas.microsoft.com/office/drawing/2014/main" id="{A18DFA5A-A28E-49CF-B429-46DDF71C32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33451" y="2957768"/>
            <a:ext cx="482128" cy="482128"/>
          </a:xfrm>
          <a:prstGeom prst="rect">
            <a:avLst/>
          </a:prstGeom>
        </p:spPr>
      </p:pic>
      <p:pic>
        <p:nvPicPr>
          <p:cNvPr id="248" name="Graphic 247" descr="Smiling face with no fill">
            <a:extLst>
              <a:ext uri="{FF2B5EF4-FFF2-40B4-BE49-F238E27FC236}">
                <a16:creationId xmlns:a16="http://schemas.microsoft.com/office/drawing/2014/main" id="{1FF1BB2D-E517-45BE-89B9-37CDEA78BE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22590" y="2949180"/>
            <a:ext cx="482128" cy="482128"/>
          </a:xfrm>
          <a:prstGeom prst="rect">
            <a:avLst/>
          </a:prstGeom>
        </p:spPr>
      </p:pic>
      <p:pic>
        <p:nvPicPr>
          <p:cNvPr id="249" name="Graphic 248" descr="Smiling face with no fill">
            <a:extLst>
              <a:ext uri="{FF2B5EF4-FFF2-40B4-BE49-F238E27FC236}">
                <a16:creationId xmlns:a16="http://schemas.microsoft.com/office/drawing/2014/main" id="{A06FE8E7-28BE-4B00-8DE0-7AC9386A0A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36554" y="2940427"/>
            <a:ext cx="482128" cy="482128"/>
          </a:xfrm>
          <a:prstGeom prst="rect">
            <a:avLst/>
          </a:prstGeom>
        </p:spPr>
      </p:pic>
      <p:pic>
        <p:nvPicPr>
          <p:cNvPr id="250" name="Graphic 249" descr="Smiling face with no fill">
            <a:extLst>
              <a:ext uri="{FF2B5EF4-FFF2-40B4-BE49-F238E27FC236}">
                <a16:creationId xmlns:a16="http://schemas.microsoft.com/office/drawing/2014/main" id="{C2E77211-E07E-4B81-98F0-417FECF8717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17972" y="2957065"/>
            <a:ext cx="482128" cy="482128"/>
          </a:xfrm>
          <a:prstGeom prst="rect">
            <a:avLst/>
          </a:prstGeom>
        </p:spPr>
      </p:pic>
      <p:grpSp>
        <p:nvGrpSpPr>
          <p:cNvPr id="39" name="Group 38">
            <a:extLst>
              <a:ext uri="{FF2B5EF4-FFF2-40B4-BE49-F238E27FC236}">
                <a16:creationId xmlns:a16="http://schemas.microsoft.com/office/drawing/2014/main" id="{6D397B2B-5AF0-4A95-84B5-135F70202108}"/>
              </a:ext>
            </a:extLst>
          </p:cNvPr>
          <p:cNvGrpSpPr/>
          <p:nvPr/>
        </p:nvGrpSpPr>
        <p:grpSpPr>
          <a:xfrm>
            <a:off x="840469" y="2065193"/>
            <a:ext cx="744924" cy="592145"/>
            <a:chOff x="1354831" y="3862056"/>
            <a:chExt cx="649545" cy="679220"/>
          </a:xfrm>
        </p:grpSpPr>
        <p:pic>
          <p:nvPicPr>
            <p:cNvPr id="254" name="Graphic 253" descr="Skeleton">
              <a:extLst>
                <a:ext uri="{FF2B5EF4-FFF2-40B4-BE49-F238E27FC236}">
                  <a16:creationId xmlns:a16="http://schemas.microsoft.com/office/drawing/2014/main" id="{0397EE43-F297-49B6-80B3-816D86EC6A9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4831" y="3862056"/>
              <a:ext cx="649545" cy="649545"/>
            </a:xfrm>
            <a:prstGeom prst="rect">
              <a:avLst/>
            </a:prstGeom>
          </p:spPr>
        </p:pic>
        <p:sp>
          <p:nvSpPr>
            <p:cNvPr id="33" name="Rectangle 32">
              <a:extLst>
                <a:ext uri="{FF2B5EF4-FFF2-40B4-BE49-F238E27FC236}">
                  <a16:creationId xmlns:a16="http://schemas.microsoft.com/office/drawing/2014/main" id="{352A59E6-4988-436D-8F79-654D74AAFDF7}"/>
                </a:ext>
              </a:extLst>
            </p:cNvPr>
            <p:cNvSpPr/>
            <p:nvPr/>
          </p:nvSpPr>
          <p:spPr>
            <a:xfrm>
              <a:off x="1435274" y="3862056"/>
              <a:ext cx="478194" cy="679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FF"/>
                </a:solidFill>
                <a:highlight>
                  <a:srgbClr val="FF00FF"/>
                </a:highlight>
              </a:endParaRPr>
            </a:p>
          </p:txBody>
        </p:sp>
      </p:grpSp>
      <p:grpSp>
        <p:nvGrpSpPr>
          <p:cNvPr id="266" name="Group 265">
            <a:extLst>
              <a:ext uri="{FF2B5EF4-FFF2-40B4-BE49-F238E27FC236}">
                <a16:creationId xmlns:a16="http://schemas.microsoft.com/office/drawing/2014/main" id="{9A8423F5-C9CA-4E83-B88C-A9145F181FAD}"/>
              </a:ext>
            </a:extLst>
          </p:cNvPr>
          <p:cNvGrpSpPr/>
          <p:nvPr/>
        </p:nvGrpSpPr>
        <p:grpSpPr>
          <a:xfrm>
            <a:off x="6837994" y="2073811"/>
            <a:ext cx="744924" cy="592145"/>
            <a:chOff x="1354831" y="3862056"/>
            <a:chExt cx="649545" cy="679220"/>
          </a:xfrm>
        </p:grpSpPr>
        <p:pic>
          <p:nvPicPr>
            <p:cNvPr id="267" name="Graphic 266" descr="Skeleton">
              <a:extLst>
                <a:ext uri="{FF2B5EF4-FFF2-40B4-BE49-F238E27FC236}">
                  <a16:creationId xmlns:a16="http://schemas.microsoft.com/office/drawing/2014/main" id="{79D450CF-9B08-4EBD-8BCC-EAB4D4E280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4831" y="3862056"/>
              <a:ext cx="649545" cy="649545"/>
            </a:xfrm>
            <a:prstGeom prst="rect">
              <a:avLst/>
            </a:prstGeom>
          </p:spPr>
        </p:pic>
        <p:sp>
          <p:nvSpPr>
            <p:cNvPr id="270" name="Rectangle 269">
              <a:extLst>
                <a:ext uri="{FF2B5EF4-FFF2-40B4-BE49-F238E27FC236}">
                  <a16:creationId xmlns:a16="http://schemas.microsoft.com/office/drawing/2014/main" id="{6F00BECA-E8A8-485A-9019-964D44A1AF23}"/>
                </a:ext>
              </a:extLst>
            </p:cNvPr>
            <p:cNvSpPr/>
            <p:nvPr/>
          </p:nvSpPr>
          <p:spPr>
            <a:xfrm>
              <a:off x="1435274" y="3862056"/>
              <a:ext cx="478194" cy="679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FF"/>
                </a:solidFill>
                <a:highlight>
                  <a:srgbClr val="FF00FF"/>
                </a:highlight>
              </a:endParaRPr>
            </a:p>
          </p:txBody>
        </p:sp>
      </p:grpSp>
      <p:grpSp>
        <p:nvGrpSpPr>
          <p:cNvPr id="271" name="Group 270">
            <a:extLst>
              <a:ext uri="{FF2B5EF4-FFF2-40B4-BE49-F238E27FC236}">
                <a16:creationId xmlns:a16="http://schemas.microsoft.com/office/drawing/2014/main" id="{7B258AED-7776-45F4-AE56-E9548F105C10}"/>
              </a:ext>
            </a:extLst>
          </p:cNvPr>
          <p:cNvGrpSpPr/>
          <p:nvPr/>
        </p:nvGrpSpPr>
        <p:grpSpPr>
          <a:xfrm>
            <a:off x="5352702" y="2073810"/>
            <a:ext cx="744924" cy="592145"/>
            <a:chOff x="1354831" y="3862056"/>
            <a:chExt cx="649545" cy="679220"/>
          </a:xfrm>
        </p:grpSpPr>
        <p:pic>
          <p:nvPicPr>
            <p:cNvPr id="272" name="Graphic 271" descr="Skeleton">
              <a:extLst>
                <a:ext uri="{FF2B5EF4-FFF2-40B4-BE49-F238E27FC236}">
                  <a16:creationId xmlns:a16="http://schemas.microsoft.com/office/drawing/2014/main" id="{6E9C4BC2-7EA6-427D-810A-159389D1D4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4831" y="3862056"/>
              <a:ext cx="649545" cy="649545"/>
            </a:xfrm>
            <a:prstGeom prst="rect">
              <a:avLst/>
            </a:prstGeom>
          </p:spPr>
        </p:pic>
        <p:sp>
          <p:nvSpPr>
            <p:cNvPr id="273" name="Rectangle 272">
              <a:extLst>
                <a:ext uri="{FF2B5EF4-FFF2-40B4-BE49-F238E27FC236}">
                  <a16:creationId xmlns:a16="http://schemas.microsoft.com/office/drawing/2014/main" id="{E96E383F-2F65-4469-935E-88EB224D3CCB}"/>
                </a:ext>
              </a:extLst>
            </p:cNvPr>
            <p:cNvSpPr/>
            <p:nvPr/>
          </p:nvSpPr>
          <p:spPr>
            <a:xfrm>
              <a:off x="1435274" y="3862056"/>
              <a:ext cx="478194" cy="679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FF"/>
                </a:solidFill>
                <a:highlight>
                  <a:srgbClr val="FF00FF"/>
                </a:highlight>
              </a:endParaRPr>
            </a:p>
          </p:txBody>
        </p:sp>
      </p:grpSp>
      <p:grpSp>
        <p:nvGrpSpPr>
          <p:cNvPr id="274" name="Group 273">
            <a:extLst>
              <a:ext uri="{FF2B5EF4-FFF2-40B4-BE49-F238E27FC236}">
                <a16:creationId xmlns:a16="http://schemas.microsoft.com/office/drawing/2014/main" id="{0BC53FE5-8C3A-4EE6-B442-FE79E0186481}"/>
              </a:ext>
            </a:extLst>
          </p:cNvPr>
          <p:cNvGrpSpPr/>
          <p:nvPr/>
        </p:nvGrpSpPr>
        <p:grpSpPr>
          <a:xfrm>
            <a:off x="8218276" y="2081334"/>
            <a:ext cx="744924" cy="592145"/>
            <a:chOff x="1354831" y="3862056"/>
            <a:chExt cx="649545" cy="679220"/>
          </a:xfrm>
        </p:grpSpPr>
        <p:pic>
          <p:nvPicPr>
            <p:cNvPr id="275" name="Graphic 274" descr="Skeleton">
              <a:extLst>
                <a:ext uri="{FF2B5EF4-FFF2-40B4-BE49-F238E27FC236}">
                  <a16:creationId xmlns:a16="http://schemas.microsoft.com/office/drawing/2014/main" id="{83EB196D-83B9-4B2B-ACE0-79C5B4E80BF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4831" y="3862056"/>
              <a:ext cx="649545" cy="649545"/>
            </a:xfrm>
            <a:prstGeom prst="rect">
              <a:avLst/>
            </a:prstGeom>
          </p:spPr>
        </p:pic>
        <p:sp>
          <p:nvSpPr>
            <p:cNvPr id="276" name="Rectangle 275">
              <a:extLst>
                <a:ext uri="{FF2B5EF4-FFF2-40B4-BE49-F238E27FC236}">
                  <a16:creationId xmlns:a16="http://schemas.microsoft.com/office/drawing/2014/main" id="{1B106554-F2D4-4F55-B799-2B0BF234B052}"/>
                </a:ext>
              </a:extLst>
            </p:cNvPr>
            <p:cNvSpPr/>
            <p:nvPr/>
          </p:nvSpPr>
          <p:spPr>
            <a:xfrm>
              <a:off x="1435274" y="3862056"/>
              <a:ext cx="478194" cy="679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FF"/>
                </a:solidFill>
                <a:highlight>
                  <a:srgbClr val="FF00FF"/>
                </a:highlight>
              </a:endParaRPr>
            </a:p>
          </p:txBody>
        </p:sp>
      </p:grpSp>
      <p:grpSp>
        <p:nvGrpSpPr>
          <p:cNvPr id="277" name="Group 276">
            <a:extLst>
              <a:ext uri="{FF2B5EF4-FFF2-40B4-BE49-F238E27FC236}">
                <a16:creationId xmlns:a16="http://schemas.microsoft.com/office/drawing/2014/main" id="{80F7D496-BE69-4756-BC22-0654C3EDD25F}"/>
              </a:ext>
            </a:extLst>
          </p:cNvPr>
          <p:cNvGrpSpPr/>
          <p:nvPr/>
        </p:nvGrpSpPr>
        <p:grpSpPr>
          <a:xfrm>
            <a:off x="9606736" y="2072894"/>
            <a:ext cx="744924" cy="592145"/>
            <a:chOff x="1354831" y="3862056"/>
            <a:chExt cx="649545" cy="679220"/>
          </a:xfrm>
        </p:grpSpPr>
        <p:pic>
          <p:nvPicPr>
            <p:cNvPr id="278" name="Graphic 277" descr="Skeleton">
              <a:extLst>
                <a:ext uri="{FF2B5EF4-FFF2-40B4-BE49-F238E27FC236}">
                  <a16:creationId xmlns:a16="http://schemas.microsoft.com/office/drawing/2014/main" id="{6616E1BF-560F-4F58-B7D1-89927063360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4831" y="3862056"/>
              <a:ext cx="649545" cy="649545"/>
            </a:xfrm>
            <a:prstGeom prst="rect">
              <a:avLst/>
            </a:prstGeom>
          </p:spPr>
        </p:pic>
        <p:sp>
          <p:nvSpPr>
            <p:cNvPr id="279" name="Rectangle 278">
              <a:extLst>
                <a:ext uri="{FF2B5EF4-FFF2-40B4-BE49-F238E27FC236}">
                  <a16:creationId xmlns:a16="http://schemas.microsoft.com/office/drawing/2014/main" id="{70167D9C-3294-4856-B4A8-57C3887F1465}"/>
                </a:ext>
              </a:extLst>
            </p:cNvPr>
            <p:cNvSpPr/>
            <p:nvPr/>
          </p:nvSpPr>
          <p:spPr>
            <a:xfrm>
              <a:off x="1435274" y="3862056"/>
              <a:ext cx="478194" cy="679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FF"/>
                </a:solidFill>
                <a:highlight>
                  <a:srgbClr val="FF00FF"/>
                </a:highlight>
              </a:endParaRPr>
            </a:p>
          </p:txBody>
        </p:sp>
      </p:grpSp>
      <p:grpSp>
        <p:nvGrpSpPr>
          <p:cNvPr id="280" name="Group 279">
            <a:extLst>
              <a:ext uri="{FF2B5EF4-FFF2-40B4-BE49-F238E27FC236}">
                <a16:creationId xmlns:a16="http://schemas.microsoft.com/office/drawing/2014/main" id="{E2EEB5C8-7350-4C4D-A0FC-8C5FB6FA1628}"/>
              </a:ext>
            </a:extLst>
          </p:cNvPr>
          <p:cNvGrpSpPr/>
          <p:nvPr/>
        </p:nvGrpSpPr>
        <p:grpSpPr>
          <a:xfrm>
            <a:off x="11080611" y="2072894"/>
            <a:ext cx="744924" cy="592145"/>
            <a:chOff x="1354831" y="3862056"/>
            <a:chExt cx="649545" cy="679220"/>
          </a:xfrm>
        </p:grpSpPr>
        <p:pic>
          <p:nvPicPr>
            <p:cNvPr id="281" name="Graphic 280" descr="Skeleton">
              <a:extLst>
                <a:ext uri="{FF2B5EF4-FFF2-40B4-BE49-F238E27FC236}">
                  <a16:creationId xmlns:a16="http://schemas.microsoft.com/office/drawing/2014/main" id="{A4883245-7289-4D84-A68F-D8FEC0ACA41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4831" y="3862056"/>
              <a:ext cx="649545" cy="649545"/>
            </a:xfrm>
            <a:prstGeom prst="rect">
              <a:avLst/>
            </a:prstGeom>
          </p:spPr>
        </p:pic>
        <p:sp>
          <p:nvSpPr>
            <p:cNvPr id="282" name="Rectangle 281">
              <a:extLst>
                <a:ext uri="{FF2B5EF4-FFF2-40B4-BE49-F238E27FC236}">
                  <a16:creationId xmlns:a16="http://schemas.microsoft.com/office/drawing/2014/main" id="{882DE7D8-7EC3-4BB1-9079-59E0E334AC4C}"/>
                </a:ext>
              </a:extLst>
            </p:cNvPr>
            <p:cNvSpPr/>
            <p:nvPr/>
          </p:nvSpPr>
          <p:spPr>
            <a:xfrm>
              <a:off x="1435274" y="3862056"/>
              <a:ext cx="478194" cy="679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FF"/>
                </a:solidFill>
                <a:highlight>
                  <a:srgbClr val="FF00FF"/>
                </a:highlight>
              </a:endParaRPr>
            </a:p>
          </p:txBody>
        </p:sp>
      </p:grpSp>
      <p:grpSp>
        <p:nvGrpSpPr>
          <p:cNvPr id="283" name="Group 282">
            <a:extLst>
              <a:ext uri="{FF2B5EF4-FFF2-40B4-BE49-F238E27FC236}">
                <a16:creationId xmlns:a16="http://schemas.microsoft.com/office/drawing/2014/main" id="{D5725EDE-CE54-4855-B5D5-AA4E92B6AC14}"/>
              </a:ext>
            </a:extLst>
          </p:cNvPr>
          <p:cNvGrpSpPr/>
          <p:nvPr/>
        </p:nvGrpSpPr>
        <p:grpSpPr>
          <a:xfrm>
            <a:off x="4974239" y="5484601"/>
            <a:ext cx="744924" cy="592145"/>
            <a:chOff x="1354831" y="3862056"/>
            <a:chExt cx="649545" cy="679220"/>
          </a:xfrm>
        </p:grpSpPr>
        <p:pic>
          <p:nvPicPr>
            <p:cNvPr id="284" name="Graphic 283" descr="Skeleton">
              <a:extLst>
                <a:ext uri="{FF2B5EF4-FFF2-40B4-BE49-F238E27FC236}">
                  <a16:creationId xmlns:a16="http://schemas.microsoft.com/office/drawing/2014/main" id="{61B69D40-8006-47DE-9DA0-6042E490C31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4831" y="3862056"/>
              <a:ext cx="649545" cy="649545"/>
            </a:xfrm>
            <a:prstGeom prst="rect">
              <a:avLst/>
            </a:prstGeom>
          </p:spPr>
        </p:pic>
        <p:sp>
          <p:nvSpPr>
            <p:cNvPr id="285" name="Rectangle 284">
              <a:extLst>
                <a:ext uri="{FF2B5EF4-FFF2-40B4-BE49-F238E27FC236}">
                  <a16:creationId xmlns:a16="http://schemas.microsoft.com/office/drawing/2014/main" id="{5487168B-51A2-4953-B350-83C9C62ACE3E}"/>
                </a:ext>
              </a:extLst>
            </p:cNvPr>
            <p:cNvSpPr/>
            <p:nvPr/>
          </p:nvSpPr>
          <p:spPr>
            <a:xfrm>
              <a:off x="1435274" y="3862056"/>
              <a:ext cx="478194" cy="679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FF"/>
                </a:solidFill>
                <a:highlight>
                  <a:srgbClr val="FF00FF"/>
                </a:highlight>
              </a:endParaRPr>
            </a:p>
          </p:txBody>
        </p:sp>
      </p:grpSp>
    </p:spTree>
    <p:extLst>
      <p:ext uri="{BB962C8B-B14F-4D97-AF65-F5344CB8AC3E}">
        <p14:creationId xmlns:p14="http://schemas.microsoft.com/office/powerpoint/2010/main" val="568013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8794-FDF8-4A37-8499-70218824B9CB}"/>
              </a:ext>
            </a:extLst>
          </p:cNvPr>
          <p:cNvSpPr>
            <a:spLocks noGrp="1"/>
          </p:cNvSpPr>
          <p:nvPr>
            <p:ph type="title"/>
          </p:nvPr>
        </p:nvSpPr>
        <p:spPr>
          <a:xfrm>
            <a:off x="1845375" y="81195"/>
            <a:ext cx="9926320" cy="892288"/>
          </a:xfrm>
        </p:spPr>
        <p:txBody>
          <a:bodyPr>
            <a:normAutofit/>
          </a:bodyPr>
          <a:lstStyle/>
          <a:p>
            <a:r>
              <a:rPr lang="en-GB" sz="3200" b="1" dirty="0">
                <a:latin typeface="+mn-lt"/>
                <a:cs typeface="Arial" panose="020B0604020202020204" pitchFamily="34" charset="0"/>
              </a:rPr>
              <a:t>What questions is MILI asking?</a:t>
            </a:r>
          </a:p>
        </p:txBody>
      </p:sp>
      <p:sp>
        <p:nvSpPr>
          <p:cNvPr id="3" name="Content Placeholder 2">
            <a:extLst>
              <a:ext uri="{FF2B5EF4-FFF2-40B4-BE49-F238E27FC236}">
                <a16:creationId xmlns:a16="http://schemas.microsoft.com/office/drawing/2014/main" id="{4A935BEE-DF01-429D-84EA-2B29D416BC05}"/>
              </a:ext>
            </a:extLst>
          </p:cNvPr>
          <p:cNvSpPr>
            <a:spLocks noGrp="1"/>
          </p:cNvSpPr>
          <p:nvPr>
            <p:ph idx="1"/>
          </p:nvPr>
        </p:nvSpPr>
        <p:spPr>
          <a:xfrm>
            <a:off x="283988" y="967237"/>
            <a:ext cx="11255478" cy="4081953"/>
          </a:xfrm>
        </p:spPr>
        <p:txBody>
          <a:bodyPr>
            <a:normAutofit/>
          </a:bodyPr>
          <a:lstStyle/>
          <a:p>
            <a:endParaRPr lang="en-GB" sz="2400" dirty="0">
              <a:solidFill>
                <a:schemeClr val="bg2">
                  <a:lumMod val="25000"/>
                </a:schemeClr>
              </a:solidFill>
              <a:latin typeface="Arial" panose="020B0604020202020204" pitchFamily="34" charset="0"/>
              <a:cs typeface="Arial" panose="020B0604020202020204" pitchFamily="34" charset="0"/>
            </a:endParaRPr>
          </a:p>
          <a:p>
            <a:r>
              <a:rPr lang="en-GB" sz="2400" dirty="0">
                <a:solidFill>
                  <a:schemeClr val="bg2">
                    <a:lumMod val="25000"/>
                  </a:schemeClr>
                </a:solidFill>
                <a:cs typeface="Arial" panose="020B0604020202020204" pitchFamily="34" charset="0"/>
              </a:rPr>
              <a:t>Does metformin prevent or delay the emergence of cancer in people with LFS – </a:t>
            </a:r>
            <a:r>
              <a:rPr lang="en-GB" sz="2400" dirty="0">
                <a:solidFill>
                  <a:schemeClr val="accent1"/>
                </a:solidFill>
                <a:cs typeface="Arial" panose="020B0604020202020204" pitchFamily="34" charset="0"/>
              </a:rPr>
              <a:t>provide evidence for licencing decision</a:t>
            </a:r>
          </a:p>
          <a:p>
            <a:r>
              <a:rPr lang="en-GB" sz="2400" dirty="0">
                <a:solidFill>
                  <a:schemeClr val="bg2">
                    <a:lumMod val="25000"/>
                  </a:schemeClr>
                </a:solidFill>
                <a:cs typeface="Arial" panose="020B0604020202020204" pitchFamily="34" charset="0"/>
              </a:rPr>
              <a:t>What is the impact of yearly prevention and/or surveillance on quality of life? – </a:t>
            </a:r>
            <a:r>
              <a:rPr lang="en-GB" sz="2400" dirty="0">
                <a:solidFill>
                  <a:schemeClr val="accent1"/>
                </a:solidFill>
                <a:cs typeface="Arial" panose="020B0604020202020204" pitchFamily="34" charset="0"/>
              </a:rPr>
              <a:t>QOL data (fear of cancer scale)</a:t>
            </a:r>
          </a:p>
          <a:p>
            <a:r>
              <a:rPr lang="en-GB" sz="2400" dirty="0">
                <a:solidFill>
                  <a:schemeClr val="bg2">
                    <a:lumMod val="25000"/>
                  </a:schemeClr>
                </a:solidFill>
                <a:cs typeface="Arial" panose="020B0604020202020204" pitchFamily="34" charset="0"/>
              </a:rPr>
              <a:t>How does cancer develop in LFS? – </a:t>
            </a:r>
            <a:r>
              <a:rPr lang="en-GB" sz="2400" dirty="0">
                <a:solidFill>
                  <a:schemeClr val="accent1"/>
                </a:solidFill>
                <a:cs typeface="Arial" panose="020B0604020202020204" pitchFamily="34" charset="0"/>
              </a:rPr>
              <a:t>insights into tumorigenesis from serial blood sampling, measurement of mitochondrial activity etc.</a:t>
            </a:r>
          </a:p>
          <a:p>
            <a:r>
              <a:rPr lang="en-GB" sz="2400" dirty="0">
                <a:solidFill>
                  <a:schemeClr val="bg2">
                    <a:lumMod val="25000"/>
                  </a:schemeClr>
                </a:solidFill>
                <a:cs typeface="Arial" panose="020B0604020202020204" pitchFamily="34" charset="0"/>
              </a:rPr>
              <a:t>Are some P53 mutations more penetrant than others? – </a:t>
            </a:r>
            <a:r>
              <a:rPr lang="en-GB" sz="2400" dirty="0">
                <a:solidFill>
                  <a:schemeClr val="accent1"/>
                </a:solidFill>
                <a:cs typeface="Arial" panose="020B0604020202020204" pitchFamily="34" charset="0"/>
              </a:rPr>
              <a:t>sequencing correlation with outcome to provide prognostic information</a:t>
            </a:r>
          </a:p>
          <a:p>
            <a:r>
              <a:rPr lang="en-GB" sz="2400" dirty="0">
                <a:cs typeface="Arial" panose="020B0604020202020204" pitchFamily="34" charset="0"/>
              </a:rPr>
              <a:t>How does metformin work? – </a:t>
            </a:r>
            <a:r>
              <a:rPr lang="en-GB" sz="2400" dirty="0">
                <a:solidFill>
                  <a:schemeClr val="accent1"/>
                </a:solidFill>
                <a:cs typeface="Arial" panose="020B0604020202020204" pitchFamily="34" charset="0"/>
              </a:rPr>
              <a:t>serial samples </a:t>
            </a:r>
          </a:p>
          <a:p>
            <a:pPr marL="0" indent="0">
              <a:buNone/>
            </a:pPr>
            <a:endParaRPr lang="en-GB" sz="2400" dirty="0">
              <a:solidFill>
                <a:schemeClr val="accent1"/>
              </a:solidFill>
              <a:cs typeface="Arial" panose="020B0604020202020204" pitchFamily="34" charset="0"/>
            </a:endParaRPr>
          </a:p>
        </p:txBody>
      </p:sp>
      <p:sp>
        <p:nvSpPr>
          <p:cNvPr id="4" name="Slide Number Placeholder 3">
            <a:extLst>
              <a:ext uri="{FF2B5EF4-FFF2-40B4-BE49-F238E27FC236}">
                <a16:creationId xmlns:a16="http://schemas.microsoft.com/office/drawing/2014/main" id="{2FFD7B39-10E6-4DB9-90B8-6B4D8BA80ABB}"/>
              </a:ext>
            </a:extLst>
          </p:cNvPr>
          <p:cNvSpPr>
            <a:spLocks noGrp="1"/>
          </p:cNvSpPr>
          <p:nvPr>
            <p:ph type="sldNum" sz="quarter" idx="12"/>
          </p:nvPr>
        </p:nvSpPr>
        <p:spPr/>
        <p:txBody>
          <a:bodyPr/>
          <a:lstStyle/>
          <a:p>
            <a:fld id="{2CD6764E-73D6-7044-9DC9-72ACDA3F174E}" type="slidenum">
              <a:rPr lang="en-US" smtClean="0"/>
              <a:t>13</a:t>
            </a:fld>
            <a:endParaRPr lang="en-US" dirty="0"/>
          </a:p>
        </p:txBody>
      </p:sp>
      <p:pic>
        <p:nvPicPr>
          <p:cNvPr id="7" name="Picture 6" descr="University of Oxford visual identity - Fonts In Use">
            <a:extLst>
              <a:ext uri="{FF2B5EF4-FFF2-40B4-BE49-F238E27FC236}">
                <a16:creationId xmlns:a16="http://schemas.microsoft.com/office/drawing/2014/main" id="{B1487548-3ED8-4C73-BD9F-14B2D7FDB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1" y="81195"/>
            <a:ext cx="1163723" cy="35503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D459C0C-9134-4629-9E2D-7F4B2782AB5C}"/>
              </a:ext>
            </a:extLst>
          </p:cNvPr>
          <p:cNvCxnSpPr>
            <a:cxnSpLocks/>
          </p:cNvCxnSpPr>
          <p:nvPr/>
        </p:nvCxnSpPr>
        <p:spPr>
          <a:xfrm>
            <a:off x="0" y="844293"/>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050BB75-830C-40E7-B822-29DA9E77EA46}"/>
              </a:ext>
            </a:extLst>
          </p:cNvPr>
          <p:cNvSpPr/>
          <p:nvPr/>
        </p:nvSpPr>
        <p:spPr>
          <a:xfrm>
            <a:off x="220132" y="1219199"/>
            <a:ext cx="11551563" cy="1828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National Institute for Health and Care Research logo | Homepage">
            <a:extLst>
              <a:ext uri="{FF2B5EF4-FFF2-40B4-BE49-F238E27FC236}">
                <a16:creationId xmlns:a16="http://schemas.microsoft.com/office/drawing/2014/main" id="{6719CB64-3717-4F4C-AAF0-C02F250AA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391848"/>
            <a:ext cx="4561114" cy="62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880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413A-E100-428E-8E93-75866842234B}"/>
              </a:ext>
            </a:extLst>
          </p:cNvPr>
          <p:cNvSpPr>
            <a:spLocks noGrp="1"/>
          </p:cNvSpPr>
          <p:nvPr>
            <p:ph type="title"/>
          </p:nvPr>
        </p:nvSpPr>
        <p:spPr>
          <a:xfrm>
            <a:off x="1861782" y="-267941"/>
            <a:ext cx="10515600" cy="1325563"/>
          </a:xfrm>
        </p:spPr>
        <p:txBody>
          <a:bodyPr>
            <a:normAutofit/>
          </a:bodyPr>
          <a:lstStyle/>
          <a:p>
            <a:r>
              <a:rPr lang="en-GB" sz="3200" b="1" dirty="0">
                <a:latin typeface="+mn-lt"/>
              </a:rPr>
              <a:t>MILI: Quality of Life</a:t>
            </a:r>
          </a:p>
        </p:txBody>
      </p:sp>
      <p:sp>
        <p:nvSpPr>
          <p:cNvPr id="3" name="Content Placeholder 2">
            <a:extLst>
              <a:ext uri="{FF2B5EF4-FFF2-40B4-BE49-F238E27FC236}">
                <a16:creationId xmlns:a16="http://schemas.microsoft.com/office/drawing/2014/main" id="{AAE55DBF-8F28-4DE5-BA84-433A011DAFE1}"/>
              </a:ext>
            </a:extLst>
          </p:cNvPr>
          <p:cNvSpPr>
            <a:spLocks noGrp="1"/>
          </p:cNvSpPr>
          <p:nvPr>
            <p:ph idx="1"/>
          </p:nvPr>
        </p:nvSpPr>
        <p:spPr>
          <a:xfrm>
            <a:off x="272143" y="1156914"/>
            <a:ext cx="10515600" cy="2272082"/>
          </a:xfrm>
        </p:spPr>
        <p:txBody>
          <a:bodyPr>
            <a:normAutofit/>
          </a:bodyPr>
          <a:lstStyle/>
          <a:p>
            <a:r>
              <a:rPr lang="en-GB" sz="2400" dirty="0"/>
              <a:t>Yearly Quality of Life Questionnaires – similar to those used in SIGNIFY study – SF12v2, Cancer Worry Scale, Impact of Events scale</a:t>
            </a:r>
          </a:p>
          <a:p>
            <a:pPr lvl="2"/>
            <a:r>
              <a:rPr lang="en-GB" sz="1800" dirty="0"/>
              <a:t>SF12 (short form) – 12 questions – quick overview of general health, energy and stress levels</a:t>
            </a:r>
          </a:p>
          <a:p>
            <a:pPr lvl="2"/>
            <a:r>
              <a:rPr lang="en-GB" sz="1800" dirty="0"/>
              <a:t>Feelings about screening and its impact on mood &amp; thoughts</a:t>
            </a:r>
          </a:p>
          <a:p>
            <a:pPr lvl="2"/>
            <a:r>
              <a:rPr lang="en-GB" sz="1800" dirty="0"/>
              <a:t>How LFS impacts on a day to day basis (past 7 days)</a:t>
            </a:r>
          </a:p>
          <a:p>
            <a:r>
              <a:rPr lang="en-GB" sz="2400" dirty="0"/>
              <a:t>Metformin compliance questionnaire (metformin arm)</a:t>
            </a:r>
          </a:p>
          <a:p>
            <a:pPr marL="0" indent="0">
              <a:buNone/>
            </a:pPr>
            <a:endParaRPr lang="en-GB" sz="2400" dirty="0"/>
          </a:p>
          <a:p>
            <a:pPr lvl="2"/>
            <a:endParaRPr lang="en-GB" sz="1800" dirty="0"/>
          </a:p>
        </p:txBody>
      </p:sp>
      <p:sp>
        <p:nvSpPr>
          <p:cNvPr id="4" name="Slide Number Placeholder 3">
            <a:extLst>
              <a:ext uri="{FF2B5EF4-FFF2-40B4-BE49-F238E27FC236}">
                <a16:creationId xmlns:a16="http://schemas.microsoft.com/office/drawing/2014/main" id="{685445E0-8471-4AF9-B1A3-3EF3588CBF9B}"/>
              </a:ext>
            </a:extLst>
          </p:cNvPr>
          <p:cNvSpPr>
            <a:spLocks noGrp="1"/>
          </p:cNvSpPr>
          <p:nvPr>
            <p:ph type="sldNum" sz="quarter" idx="12"/>
          </p:nvPr>
        </p:nvSpPr>
        <p:spPr/>
        <p:txBody>
          <a:bodyPr/>
          <a:lstStyle/>
          <a:p>
            <a:fld id="{2CD6764E-73D6-7044-9DC9-72ACDA3F174E}" type="slidenum">
              <a:rPr lang="en-US" smtClean="0"/>
              <a:t>14</a:t>
            </a:fld>
            <a:endParaRPr lang="en-US"/>
          </a:p>
        </p:txBody>
      </p:sp>
      <p:cxnSp>
        <p:nvCxnSpPr>
          <p:cNvPr id="5" name="Straight Connector 4">
            <a:extLst>
              <a:ext uri="{FF2B5EF4-FFF2-40B4-BE49-F238E27FC236}">
                <a16:creationId xmlns:a16="http://schemas.microsoft.com/office/drawing/2014/main" id="{9809504A-BA45-4339-842B-450ACD33F047}"/>
              </a:ext>
            </a:extLst>
          </p:cNvPr>
          <p:cNvCxnSpPr>
            <a:cxnSpLocks/>
          </p:cNvCxnSpPr>
          <p:nvPr/>
        </p:nvCxnSpPr>
        <p:spPr>
          <a:xfrm>
            <a:off x="0" y="76875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5" descr="University of Oxford visual identity - Fonts In Use">
            <a:extLst>
              <a:ext uri="{FF2B5EF4-FFF2-40B4-BE49-F238E27FC236}">
                <a16:creationId xmlns:a16="http://schemas.microsoft.com/office/drawing/2014/main" id="{4A269E08-DB7A-49E7-BB88-AEDC8596D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2" y="81195"/>
            <a:ext cx="1028062" cy="31364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Regulatory Compliance Is The Best Investment of 21st Century">
            <a:extLst>
              <a:ext uri="{FF2B5EF4-FFF2-40B4-BE49-F238E27FC236}">
                <a16:creationId xmlns:a16="http://schemas.microsoft.com/office/drawing/2014/main" id="{3CBA30C4-66F3-490B-81DA-D4E85FAA4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7602" y="2422641"/>
            <a:ext cx="2645996" cy="2789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231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4EF46-CD9B-467E-8111-6D14F5AD449E}"/>
              </a:ext>
            </a:extLst>
          </p:cNvPr>
          <p:cNvSpPr>
            <a:spLocks noGrp="1"/>
          </p:cNvSpPr>
          <p:nvPr>
            <p:ph type="title"/>
          </p:nvPr>
        </p:nvSpPr>
        <p:spPr>
          <a:xfrm>
            <a:off x="1612842" y="-197927"/>
            <a:ext cx="10515600" cy="1325563"/>
          </a:xfrm>
        </p:spPr>
        <p:txBody>
          <a:bodyPr>
            <a:normAutofit/>
          </a:bodyPr>
          <a:lstStyle/>
          <a:p>
            <a:r>
              <a:rPr lang="en-GB" sz="3200" b="1" dirty="0">
                <a:latin typeface="+mn-lt"/>
              </a:rPr>
              <a:t>P53 mutations and cancer</a:t>
            </a:r>
          </a:p>
        </p:txBody>
      </p:sp>
      <p:sp>
        <p:nvSpPr>
          <p:cNvPr id="4" name="Slide Number Placeholder 3">
            <a:extLst>
              <a:ext uri="{FF2B5EF4-FFF2-40B4-BE49-F238E27FC236}">
                <a16:creationId xmlns:a16="http://schemas.microsoft.com/office/drawing/2014/main" id="{041E99AD-8EEB-411B-80FA-2D24663BF4D6}"/>
              </a:ext>
            </a:extLst>
          </p:cNvPr>
          <p:cNvSpPr>
            <a:spLocks noGrp="1"/>
          </p:cNvSpPr>
          <p:nvPr>
            <p:ph type="sldNum" sz="quarter" idx="12"/>
          </p:nvPr>
        </p:nvSpPr>
        <p:spPr/>
        <p:txBody>
          <a:bodyPr/>
          <a:lstStyle/>
          <a:p>
            <a:fld id="{2CD6764E-73D6-7044-9DC9-72ACDA3F174E}" type="slidenum">
              <a:rPr lang="en-US" smtClean="0"/>
              <a:t>15</a:t>
            </a:fld>
            <a:endParaRPr lang="en-US"/>
          </a:p>
        </p:txBody>
      </p:sp>
      <p:pic>
        <p:nvPicPr>
          <p:cNvPr id="8194" name="Picture 2" descr="TP53 Mutation Landscape from the Genomic Data Commons">
            <a:extLst>
              <a:ext uri="{FF2B5EF4-FFF2-40B4-BE49-F238E27FC236}">
                <a16:creationId xmlns:a16="http://schemas.microsoft.com/office/drawing/2014/main" id="{F96509A4-A559-4BC3-8605-CF4386D2A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6663"/>
            <a:ext cx="9572531" cy="3472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FCBBDF-4468-4D8D-940F-78740863024B}"/>
              </a:ext>
            </a:extLst>
          </p:cNvPr>
          <p:cNvSpPr txBox="1"/>
          <p:nvPr/>
        </p:nvSpPr>
        <p:spPr>
          <a:xfrm>
            <a:off x="361665" y="5192973"/>
            <a:ext cx="6845959" cy="1877437"/>
          </a:xfrm>
          <a:prstGeom prst="rect">
            <a:avLst/>
          </a:prstGeom>
          <a:noFill/>
        </p:spPr>
        <p:txBody>
          <a:bodyPr wrap="square" rtlCol="0">
            <a:spAutoFit/>
          </a:bodyPr>
          <a:lstStyle/>
          <a:p>
            <a:pPr marL="285750" indent="-285750">
              <a:buFont typeface="Arial" panose="020B0604020202020204" pitchFamily="34" charset="0"/>
              <a:buChar char="•"/>
            </a:pPr>
            <a:r>
              <a:rPr lang="en-GB" sz="2000" dirty="0"/>
              <a:t>Are certain P53 mutations linked to certain cancers?</a:t>
            </a:r>
          </a:p>
          <a:p>
            <a:pPr marL="285750" indent="-285750">
              <a:buFont typeface="Arial" panose="020B0604020202020204" pitchFamily="34" charset="0"/>
              <a:buChar char="•"/>
            </a:pPr>
            <a:r>
              <a:rPr lang="en-GB" sz="2000" dirty="0"/>
              <a:t>Are there markers in the blood that can be used to track the emergence of cancer? Methylation: Tet-assisted pyridine borane sequencing (TAPS), anti-P53 antibodies.</a:t>
            </a:r>
          </a:p>
          <a:p>
            <a:br>
              <a:rPr lang="en-GB" dirty="0"/>
            </a:br>
            <a:endParaRPr lang="en-GB" dirty="0"/>
          </a:p>
        </p:txBody>
      </p:sp>
      <p:cxnSp>
        <p:nvCxnSpPr>
          <p:cNvPr id="8" name="Straight Connector 7">
            <a:extLst>
              <a:ext uri="{FF2B5EF4-FFF2-40B4-BE49-F238E27FC236}">
                <a16:creationId xmlns:a16="http://schemas.microsoft.com/office/drawing/2014/main" id="{E6B4FC42-B074-4A92-84FB-8ADD64C1DD26}"/>
              </a:ext>
            </a:extLst>
          </p:cNvPr>
          <p:cNvCxnSpPr>
            <a:cxnSpLocks/>
          </p:cNvCxnSpPr>
          <p:nvPr/>
        </p:nvCxnSpPr>
        <p:spPr>
          <a:xfrm>
            <a:off x="-21512" y="790138"/>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Picture 8" descr="University of Oxford visual identity - Fonts In Use">
            <a:extLst>
              <a:ext uri="{FF2B5EF4-FFF2-40B4-BE49-F238E27FC236}">
                <a16:creationId xmlns:a16="http://schemas.microsoft.com/office/drawing/2014/main" id="{76783DF3-C334-456B-B72F-BFE809641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2" y="81195"/>
            <a:ext cx="1028062" cy="3136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36D395D-B5B4-465C-8C6E-1D3B863D58DB}"/>
              </a:ext>
            </a:extLst>
          </p:cNvPr>
          <p:cNvPicPr>
            <a:picLocks noChangeAspect="1"/>
          </p:cNvPicPr>
          <p:nvPr/>
        </p:nvPicPr>
        <p:blipFill>
          <a:blip r:embed="rId4"/>
          <a:stretch>
            <a:fillRect/>
          </a:stretch>
        </p:blipFill>
        <p:spPr>
          <a:xfrm>
            <a:off x="10912619" y="243811"/>
            <a:ext cx="1045579" cy="1203069"/>
          </a:xfrm>
          <a:prstGeom prst="rect">
            <a:avLst/>
          </a:prstGeom>
          <a:ln>
            <a:solidFill>
              <a:schemeClr val="tx1"/>
            </a:solidFill>
          </a:ln>
        </p:spPr>
      </p:pic>
      <p:pic>
        <p:nvPicPr>
          <p:cNvPr id="11" name="Picture 4" descr="Xin Lu — Ludwig Cancer Research">
            <a:extLst>
              <a:ext uri="{FF2B5EF4-FFF2-40B4-BE49-F238E27FC236}">
                <a16:creationId xmlns:a16="http://schemas.microsoft.com/office/drawing/2014/main" id="{8EA8E162-D63A-4E74-B6C6-A9F312329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9483" y="1528914"/>
            <a:ext cx="1198715" cy="11230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2" descr="Prevention and Population Research Committee | Cancer Research UK">
            <a:extLst>
              <a:ext uri="{FF2B5EF4-FFF2-40B4-BE49-F238E27FC236}">
                <a16:creationId xmlns:a16="http://schemas.microsoft.com/office/drawing/2014/main" id="{3B6B8209-9FAB-46C1-8B3A-41B893949B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951" y="5016819"/>
            <a:ext cx="3080498" cy="11933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2D4F1D-035C-42DF-B7E9-48AFC8EE85F0}"/>
              </a:ext>
            </a:extLst>
          </p:cNvPr>
          <p:cNvSpPr txBox="1"/>
          <p:nvPr/>
        </p:nvSpPr>
        <p:spPr>
          <a:xfrm>
            <a:off x="8514080" y="6210165"/>
            <a:ext cx="3008369" cy="646331"/>
          </a:xfrm>
          <a:prstGeom prst="rect">
            <a:avLst/>
          </a:prstGeom>
          <a:noFill/>
        </p:spPr>
        <p:txBody>
          <a:bodyPr wrap="square" rtlCol="0">
            <a:spAutoFit/>
          </a:bodyPr>
          <a:lstStyle/>
          <a:p>
            <a:r>
              <a:rPr lang="en-GB" dirty="0"/>
              <a:t>Prevention and Population Research Committee</a:t>
            </a:r>
          </a:p>
        </p:txBody>
      </p:sp>
    </p:spTree>
    <p:extLst>
      <p:ext uri="{BB962C8B-B14F-4D97-AF65-F5344CB8AC3E}">
        <p14:creationId xmlns:p14="http://schemas.microsoft.com/office/powerpoint/2010/main" val="2795307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8794-FDF8-4A37-8499-70218824B9CB}"/>
              </a:ext>
            </a:extLst>
          </p:cNvPr>
          <p:cNvSpPr>
            <a:spLocks noGrp="1"/>
          </p:cNvSpPr>
          <p:nvPr>
            <p:ph type="title"/>
          </p:nvPr>
        </p:nvSpPr>
        <p:spPr>
          <a:xfrm>
            <a:off x="1845375" y="81195"/>
            <a:ext cx="9926320" cy="892288"/>
          </a:xfrm>
        </p:spPr>
        <p:txBody>
          <a:bodyPr>
            <a:normAutofit/>
          </a:bodyPr>
          <a:lstStyle/>
          <a:p>
            <a:r>
              <a:rPr lang="en-GB" sz="3200" b="1" dirty="0">
                <a:latin typeface="+mn-lt"/>
                <a:cs typeface="Arial" panose="020B0604020202020204" pitchFamily="34" charset="0"/>
              </a:rPr>
              <a:t>What questions is MILI asking?</a:t>
            </a:r>
          </a:p>
        </p:txBody>
      </p:sp>
      <p:sp>
        <p:nvSpPr>
          <p:cNvPr id="3" name="Content Placeholder 2">
            <a:extLst>
              <a:ext uri="{FF2B5EF4-FFF2-40B4-BE49-F238E27FC236}">
                <a16:creationId xmlns:a16="http://schemas.microsoft.com/office/drawing/2014/main" id="{4A935BEE-DF01-429D-84EA-2B29D416BC05}"/>
              </a:ext>
            </a:extLst>
          </p:cNvPr>
          <p:cNvSpPr>
            <a:spLocks noGrp="1"/>
          </p:cNvSpPr>
          <p:nvPr>
            <p:ph idx="1"/>
          </p:nvPr>
        </p:nvSpPr>
        <p:spPr>
          <a:xfrm>
            <a:off x="283987" y="967235"/>
            <a:ext cx="11255478" cy="4346443"/>
          </a:xfrm>
        </p:spPr>
        <p:txBody>
          <a:bodyPr>
            <a:normAutofit/>
          </a:bodyPr>
          <a:lstStyle/>
          <a:p>
            <a:endParaRPr lang="en-GB" sz="2400" dirty="0">
              <a:solidFill>
                <a:schemeClr val="bg2">
                  <a:lumMod val="25000"/>
                </a:schemeClr>
              </a:solidFill>
              <a:latin typeface="Arial" panose="020B0604020202020204" pitchFamily="34" charset="0"/>
              <a:cs typeface="Arial" panose="020B0604020202020204" pitchFamily="34" charset="0"/>
            </a:endParaRPr>
          </a:p>
          <a:p>
            <a:r>
              <a:rPr lang="en-GB" sz="2400" dirty="0">
                <a:solidFill>
                  <a:schemeClr val="bg2">
                    <a:lumMod val="25000"/>
                  </a:schemeClr>
                </a:solidFill>
                <a:cs typeface="Arial" panose="020B0604020202020204" pitchFamily="34" charset="0"/>
              </a:rPr>
              <a:t>Does metformin prevent or delay the emergence of cancer in people with LFS – </a:t>
            </a:r>
            <a:r>
              <a:rPr lang="en-GB" sz="2400" dirty="0">
                <a:solidFill>
                  <a:schemeClr val="accent1"/>
                </a:solidFill>
                <a:cs typeface="Arial" panose="020B0604020202020204" pitchFamily="34" charset="0"/>
              </a:rPr>
              <a:t>provide evidence for licencing decision</a:t>
            </a:r>
          </a:p>
          <a:p>
            <a:r>
              <a:rPr lang="en-GB" sz="2400" dirty="0">
                <a:solidFill>
                  <a:schemeClr val="bg2">
                    <a:lumMod val="25000"/>
                  </a:schemeClr>
                </a:solidFill>
                <a:cs typeface="Arial" panose="020B0604020202020204" pitchFamily="34" charset="0"/>
              </a:rPr>
              <a:t>What is the impact of yearly prevention and/or surveillance on quality of life? – </a:t>
            </a:r>
            <a:r>
              <a:rPr lang="en-GB" sz="2400" dirty="0">
                <a:solidFill>
                  <a:schemeClr val="accent1"/>
                </a:solidFill>
                <a:cs typeface="Arial" panose="020B0604020202020204" pitchFamily="34" charset="0"/>
              </a:rPr>
              <a:t>QOL data (fear of cancer scale)</a:t>
            </a:r>
          </a:p>
          <a:p>
            <a:r>
              <a:rPr lang="en-GB" sz="2400" dirty="0">
                <a:solidFill>
                  <a:schemeClr val="bg2">
                    <a:lumMod val="25000"/>
                  </a:schemeClr>
                </a:solidFill>
                <a:cs typeface="Arial" panose="020B0604020202020204" pitchFamily="34" charset="0"/>
              </a:rPr>
              <a:t>How does cancer develop in LFS? – </a:t>
            </a:r>
            <a:r>
              <a:rPr lang="en-GB" sz="2400" dirty="0">
                <a:solidFill>
                  <a:schemeClr val="accent1"/>
                </a:solidFill>
                <a:cs typeface="Arial" panose="020B0604020202020204" pitchFamily="34" charset="0"/>
              </a:rPr>
              <a:t>insights into tumorigenesis from serial blood sampling, measurement of mitochondrial activity etc.</a:t>
            </a:r>
          </a:p>
          <a:p>
            <a:r>
              <a:rPr lang="en-GB" sz="2400" dirty="0">
                <a:solidFill>
                  <a:schemeClr val="bg2">
                    <a:lumMod val="25000"/>
                  </a:schemeClr>
                </a:solidFill>
                <a:cs typeface="Arial" panose="020B0604020202020204" pitchFamily="34" charset="0"/>
              </a:rPr>
              <a:t>Are some P53 mutations more penetrant than others? – </a:t>
            </a:r>
            <a:r>
              <a:rPr lang="en-GB" sz="2400" dirty="0">
                <a:solidFill>
                  <a:schemeClr val="accent1"/>
                </a:solidFill>
                <a:cs typeface="Arial" panose="020B0604020202020204" pitchFamily="34" charset="0"/>
              </a:rPr>
              <a:t>sequencing correlation with outcome to provide prognostic information</a:t>
            </a:r>
          </a:p>
          <a:p>
            <a:r>
              <a:rPr lang="en-GB" sz="2400" dirty="0">
                <a:cs typeface="Arial" panose="020B0604020202020204" pitchFamily="34" charset="0"/>
              </a:rPr>
              <a:t>How does metformin work? – </a:t>
            </a:r>
            <a:r>
              <a:rPr lang="en-GB" sz="2400" dirty="0">
                <a:solidFill>
                  <a:schemeClr val="accent1"/>
                </a:solidFill>
                <a:cs typeface="Arial" panose="020B0604020202020204" pitchFamily="34" charset="0"/>
              </a:rPr>
              <a:t>serial samples </a:t>
            </a:r>
          </a:p>
        </p:txBody>
      </p:sp>
      <p:sp>
        <p:nvSpPr>
          <p:cNvPr id="4" name="Slide Number Placeholder 3">
            <a:extLst>
              <a:ext uri="{FF2B5EF4-FFF2-40B4-BE49-F238E27FC236}">
                <a16:creationId xmlns:a16="http://schemas.microsoft.com/office/drawing/2014/main" id="{2FFD7B39-10E6-4DB9-90B8-6B4D8BA80ABB}"/>
              </a:ext>
            </a:extLst>
          </p:cNvPr>
          <p:cNvSpPr>
            <a:spLocks noGrp="1"/>
          </p:cNvSpPr>
          <p:nvPr>
            <p:ph type="sldNum" sz="quarter" idx="12"/>
          </p:nvPr>
        </p:nvSpPr>
        <p:spPr/>
        <p:txBody>
          <a:bodyPr/>
          <a:lstStyle/>
          <a:p>
            <a:fld id="{2CD6764E-73D6-7044-9DC9-72ACDA3F174E}" type="slidenum">
              <a:rPr lang="en-US" smtClean="0"/>
              <a:t>16</a:t>
            </a:fld>
            <a:endParaRPr lang="en-US" dirty="0"/>
          </a:p>
        </p:txBody>
      </p:sp>
      <p:pic>
        <p:nvPicPr>
          <p:cNvPr id="7" name="Picture 6" descr="University of Oxford visual identity - Fonts In Use">
            <a:extLst>
              <a:ext uri="{FF2B5EF4-FFF2-40B4-BE49-F238E27FC236}">
                <a16:creationId xmlns:a16="http://schemas.microsoft.com/office/drawing/2014/main" id="{B1487548-3ED8-4C73-BD9F-14B2D7FDB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1" y="81195"/>
            <a:ext cx="1163723" cy="35503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D459C0C-9134-4629-9E2D-7F4B2782AB5C}"/>
              </a:ext>
            </a:extLst>
          </p:cNvPr>
          <p:cNvCxnSpPr>
            <a:cxnSpLocks/>
          </p:cNvCxnSpPr>
          <p:nvPr/>
        </p:nvCxnSpPr>
        <p:spPr>
          <a:xfrm>
            <a:off x="0" y="844293"/>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050BB75-830C-40E7-B822-29DA9E77EA46}"/>
              </a:ext>
            </a:extLst>
          </p:cNvPr>
          <p:cNvSpPr/>
          <p:nvPr/>
        </p:nvSpPr>
        <p:spPr>
          <a:xfrm>
            <a:off x="220133" y="2946401"/>
            <a:ext cx="11255478" cy="24485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Prevention and Population Research Committee | Cancer Research UK">
            <a:extLst>
              <a:ext uri="{FF2B5EF4-FFF2-40B4-BE49-F238E27FC236}">
                <a16:creationId xmlns:a16="http://schemas.microsoft.com/office/drawing/2014/main" id="{CD2B730E-3778-418D-B24A-3A3E44D7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951" y="5016819"/>
            <a:ext cx="3080498" cy="11933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67E5B4-4640-442D-929B-ADEDD404EF7F}"/>
              </a:ext>
            </a:extLst>
          </p:cNvPr>
          <p:cNvSpPr txBox="1"/>
          <p:nvPr/>
        </p:nvSpPr>
        <p:spPr>
          <a:xfrm>
            <a:off x="8514080" y="6210165"/>
            <a:ext cx="3008369" cy="646331"/>
          </a:xfrm>
          <a:prstGeom prst="rect">
            <a:avLst/>
          </a:prstGeom>
          <a:noFill/>
        </p:spPr>
        <p:txBody>
          <a:bodyPr wrap="square" rtlCol="0">
            <a:spAutoFit/>
          </a:bodyPr>
          <a:lstStyle/>
          <a:p>
            <a:r>
              <a:rPr lang="en-GB" dirty="0"/>
              <a:t>Prevention and Population Research Committee</a:t>
            </a:r>
          </a:p>
        </p:txBody>
      </p:sp>
    </p:spTree>
    <p:extLst>
      <p:ext uri="{BB962C8B-B14F-4D97-AF65-F5344CB8AC3E}">
        <p14:creationId xmlns:p14="http://schemas.microsoft.com/office/powerpoint/2010/main" val="157353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56F6-CC0B-40F4-928D-CB294AE89126}"/>
              </a:ext>
            </a:extLst>
          </p:cNvPr>
          <p:cNvSpPr>
            <a:spLocks noGrp="1"/>
          </p:cNvSpPr>
          <p:nvPr>
            <p:ph type="title"/>
          </p:nvPr>
        </p:nvSpPr>
        <p:spPr>
          <a:xfrm>
            <a:off x="1586552" y="-328865"/>
            <a:ext cx="10515600" cy="1325563"/>
          </a:xfrm>
        </p:spPr>
        <p:txBody>
          <a:bodyPr>
            <a:normAutofit/>
          </a:bodyPr>
          <a:lstStyle/>
          <a:p>
            <a:r>
              <a:rPr lang="en-GB" sz="3200" b="1" dirty="0">
                <a:latin typeface="+mn-lt"/>
              </a:rPr>
              <a:t>How does metformin work – direct or indirect?</a:t>
            </a:r>
          </a:p>
        </p:txBody>
      </p:sp>
      <p:sp>
        <p:nvSpPr>
          <p:cNvPr id="5" name="Slide Number Placeholder 4">
            <a:extLst>
              <a:ext uri="{FF2B5EF4-FFF2-40B4-BE49-F238E27FC236}">
                <a16:creationId xmlns:a16="http://schemas.microsoft.com/office/drawing/2014/main" id="{28D533F9-4006-40E2-85C0-EE1CCF566E5B}"/>
              </a:ext>
            </a:extLst>
          </p:cNvPr>
          <p:cNvSpPr>
            <a:spLocks noGrp="1"/>
          </p:cNvSpPr>
          <p:nvPr>
            <p:ph type="sldNum" sz="quarter" idx="12"/>
          </p:nvPr>
        </p:nvSpPr>
        <p:spPr/>
        <p:txBody>
          <a:bodyPr/>
          <a:lstStyle/>
          <a:p>
            <a:fld id="{2CD6764E-73D6-7044-9DC9-72ACDA3F174E}" type="slidenum">
              <a:rPr lang="en-US" smtClean="0"/>
              <a:t>17</a:t>
            </a:fld>
            <a:endParaRPr lang="en-US"/>
          </a:p>
        </p:txBody>
      </p:sp>
      <p:pic>
        <p:nvPicPr>
          <p:cNvPr id="6149" name="Picture 5" descr="Animal Cells - Biology for Students">
            <a:extLst>
              <a:ext uri="{FF2B5EF4-FFF2-40B4-BE49-F238E27FC236}">
                <a16:creationId xmlns:a16="http://schemas.microsoft.com/office/drawing/2014/main" id="{D130C4A7-33D9-41CB-B77F-634B09B0E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182" y="1468283"/>
            <a:ext cx="3352010" cy="215087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1D4A248E-DC4F-4A78-ADFB-B328690921AD}"/>
              </a:ext>
            </a:extLst>
          </p:cNvPr>
          <p:cNvCxnSpPr/>
          <p:nvPr/>
        </p:nvCxnSpPr>
        <p:spPr>
          <a:xfrm>
            <a:off x="1931158" y="3619156"/>
            <a:ext cx="0" cy="284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151" name="Picture 7" descr="Mitochondria Behind Blood Cell Formation - News Center">
            <a:extLst>
              <a:ext uri="{FF2B5EF4-FFF2-40B4-BE49-F238E27FC236}">
                <a16:creationId xmlns:a16="http://schemas.microsoft.com/office/drawing/2014/main" id="{F578BDE8-6AF0-4A99-ACD1-28C45DF1D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403" y="4105003"/>
            <a:ext cx="1917510" cy="19175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C6F45C4-3B78-463D-8F08-15B235130E77}"/>
              </a:ext>
            </a:extLst>
          </p:cNvPr>
          <p:cNvSpPr txBox="1"/>
          <p:nvPr/>
        </p:nvSpPr>
        <p:spPr>
          <a:xfrm>
            <a:off x="644856" y="6003392"/>
            <a:ext cx="2572603" cy="646331"/>
          </a:xfrm>
          <a:prstGeom prst="rect">
            <a:avLst/>
          </a:prstGeom>
          <a:noFill/>
          <a:ln>
            <a:solidFill>
              <a:schemeClr val="accent1"/>
            </a:solidFill>
          </a:ln>
        </p:spPr>
        <p:txBody>
          <a:bodyPr wrap="square" rtlCol="0">
            <a:spAutoFit/>
          </a:bodyPr>
          <a:lstStyle/>
          <a:p>
            <a:pPr algn="ctr"/>
            <a:r>
              <a:rPr lang="en-GB" dirty="0">
                <a:solidFill>
                  <a:schemeClr val="accent1"/>
                </a:solidFill>
              </a:rPr>
              <a:t>Measure by OX-PHOS signature from blood</a:t>
            </a:r>
          </a:p>
        </p:txBody>
      </p:sp>
      <p:pic>
        <p:nvPicPr>
          <p:cNvPr id="13" name="Content Placeholder 12" descr="No sign">
            <a:extLst>
              <a:ext uri="{FF2B5EF4-FFF2-40B4-BE49-F238E27FC236}">
                <a16:creationId xmlns:a16="http://schemas.microsoft.com/office/drawing/2014/main" id="{E7186EE5-1ACA-4330-89BD-AB03D07B14D9}"/>
              </a:ext>
            </a:extLst>
          </p:cNvPr>
          <p:cNvPicPr>
            <a:picLocks noGrp="1" noChangeAspect="1"/>
          </p:cNvPicPr>
          <p:nvPr>
            <p:ph sz="half" idx="2"/>
          </p:nvPr>
        </p:nvPicPr>
        <p:blipFill>
          <a:blip r:embed="rId4">
            <a:extLst>
              <a:ext uri="{96DAC541-7B7A-43D3-8B79-37D633B846F1}">
                <asvg:svgBlip xmlns:asvg="http://schemas.microsoft.com/office/drawing/2016/SVG/main" r:embed="rId5"/>
              </a:ext>
            </a:extLst>
          </a:blip>
          <a:stretch>
            <a:fillRect/>
          </a:stretch>
        </p:blipFill>
        <p:spPr>
          <a:xfrm>
            <a:off x="2318330" y="4196823"/>
            <a:ext cx="571583" cy="571583"/>
          </a:xfrm>
        </p:spPr>
      </p:pic>
      <p:pic>
        <p:nvPicPr>
          <p:cNvPr id="6153" name="Picture 9" descr="The Liver - An Amazing Organ - Gastrointestinal Society">
            <a:extLst>
              <a:ext uri="{FF2B5EF4-FFF2-40B4-BE49-F238E27FC236}">
                <a16:creationId xmlns:a16="http://schemas.microsoft.com/office/drawing/2014/main" id="{CEE59A5E-B2CA-439D-9F46-1D5EA49B38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4650" y="1344781"/>
            <a:ext cx="2941171" cy="147226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592D1047-4BEA-45F4-8343-9070D44573AD}"/>
              </a:ext>
            </a:extLst>
          </p:cNvPr>
          <p:cNvCxnSpPr>
            <a:cxnSpLocks/>
          </p:cNvCxnSpPr>
          <p:nvPr/>
        </p:nvCxnSpPr>
        <p:spPr>
          <a:xfrm>
            <a:off x="8504789" y="2872059"/>
            <a:ext cx="0" cy="279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792317B-40CC-420C-A124-40D1E12D7B45}"/>
              </a:ext>
            </a:extLst>
          </p:cNvPr>
          <p:cNvSpPr txBox="1"/>
          <p:nvPr/>
        </p:nvSpPr>
        <p:spPr>
          <a:xfrm>
            <a:off x="7438520" y="3181005"/>
            <a:ext cx="2797301" cy="646331"/>
          </a:xfrm>
          <a:prstGeom prst="rect">
            <a:avLst/>
          </a:prstGeom>
          <a:noFill/>
        </p:spPr>
        <p:txBody>
          <a:bodyPr wrap="square" rtlCol="0">
            <a:spAutoFit/>
          </a:bodyPr>
          <a:lstStyle/>
          <a:p>
            <a:r>
              <a:rPr lang="en-GB" dirty="0"/>
              <a:t>Lower levels of insulin, sugar and growth factors</a:t>
            </a:r>
          </a:p>
        </p:txBody>
      </p:sp>
      <p:cxnSp>
        <p:nvCxnSpPr>
          <p:cNvPr id="19" name="Straight Arrow Connector 18">
            <a:extLst>
              <a:ext uri="{FF2B5EF4-FFF2-40B4-BE49-F238E27FC236}">
                <a16:creationId xmlns:a16="http://schemas.microsoft.com/office/drawing/2014/main" id="{3A4CD7FB-704E-40ED-9079-79F2753EE9FF}"/>
              </a:ext>
            </a:extLst>
          </p:cNvPr>
          <p:cNvCxnSpPr/>
          <p:nvPr/>
        </p:nvCxnSpPr>
        <p:spPr>
          <a:xfrm>
            <a:off x="8518437" y="3827522"/>
            <a:ext cx="0" cy="655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5C4F873-C64D-4B83-831C-C7F273940342}"/>
              </a:ext>
            </a:extLst>
          </p:cNvPr>
          <p:cNvSpPr txBox="1"/>
          <p:nvPr/>
        </p:nvSpPr>
        <p:spPr>
          <a:xfrm>
            <a:off x="7492622" y="4496931"/>
            <a:ext cx="3057098" cy="369332"/>
          </a:xfrm>
          <a:prstGeom prst="rect">
            <a:avLst/>
          </a:prstGeom>
          <a:noFill/>
        </p:spPr>
        <p:txBody>
          <a:bodyPr wrap="square" rtlCol="0">
            <a:spAutoFit/>
          </a:bodyPr>
          <a:lstStyle/>
          <a:p>
            <a:r>
              <a:rPr lang="en-GB" dirty="0"/>
              <a:t>Better health – lower cancers</a:t>
            </a:r>
          </a:p>
        </p:txBody>
      </p:sp>
      <p:pic>
        <p:nvPicPr>
          <p:cNvPr id="26" name="Picture 2" descr="Desktop computer - Wikipedia">
            <a:extLst>
              <a:ext uri="{FF2B5EF4-FFF2-40B4-BE49-F238E27FC236}">
                <a16:creationId xmlns:a16="http://schemas.microsoft.com/office/drawing/2014/main" id="{5AC4E5B2-8182-4961-9C9A-BA16D98AE1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9183" y="3009160"/>
            <a:ext cx="2837402" cy="20506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55CC0B66-2966-4FFC-875B-7FFE591CC94B}"/>
              </a:ext>
            </a:extLst>
          </p:cNvPr>
          <p:cNvSpPr/>
          <p:nvPr/>
        </p:nvSpPr>
        <p:spPr>
          <a:xfrm>
            <a:off x="359671" y="959690"/>
            <a:ext cx="3905247" cy="57617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7FC625F9-0BEC-4C11-A9D6-DFCB4D859852}"/>
              </a:ext>
            </a:extLst>
          </p:cNvPr>
          <p:cNvSpPr/>
          <p:nvPr/>
        </p:nvSpPr>
        <p:spPr>
          <a:xfrm>
            <a:off x="7294650" y="959689"/>
            <a:ext cx="3495143" cy="56390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nector: Elbow 23">
            <a:extLst>
              <a:ext uri="{FF2B5EF4-FFF2-40B4-BE49-F238E27FC236}">
                <a16:creationId xmlns:a16="http://schemas.microsoft.com/office/drawing/2014/main" id="{1DD69D37-3E23-4861-AC23-2D34D1626E6D}"/>
              </a:ext>
            </a:extLst>
          </p:cNvPr>
          <p:cNvCxnSpPr/>
          <p:nvPr/>
        </p:nvCxnSpPr>
        <p:spPr>
          <a:xfrm rot="16200000" flipH="1">
            <a:off x="4125118" y="1859418"/>
            <a:ext cx="1289542" cy="10099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194FF28C-7F32-4682-8372-A34DE3D30DBA}"/>
              </a:ext>
            </a:extLst>
          </p:cNvPr>
          <p:cNvCxnSpPr>
            <a:endCxn id="26" idx="0"/>
          </p:cNvCxnSpPr>
          <p:nvPr/>
        </p:nvCxnSpPr>
        <p:spPr>
          <a:xfrm rot="10800000" flipV="1">
            <a:off x="5947884" y="2449772"/>
            <a:ext cx="1346766" cy="55938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2BC4288-55C8-45EF-B4EE-9FD9617AF2C2}"/>
              </a:ext>
            </a:extLst>
          </p:cNvPr>
          <p:cNvSpPr txBox="1"/>
          <p:nvPr/>
        </p:nvSpPr>
        <p:spPr>
          <a:xfrm>
            <a:off x="4529183" y="5281684"/>
            <a:ext cx="2642716" cy="646331"/>
          </a:xfrm>
          <a:prstGeom prst="rect">
            <a:avLst/>
          </a:prstGeom>
          <a:noFill/>
        </p:spPr>
        <p:txBody>
          <a:bodyPr wrap="square" rtlCol="0">
            <a:spAutoFit/>
          </a:bodyPr>
          <a:lstStyle/>
          <a:p>
            <a:pPr algn="ctr"/>
            <a:r>
              <a:rPr lang="en-GB" dirty="0"/>
              <a:t>Translational Data Platform</a:t>
            </a:r>
          </a:p>
        </p:txBody>
      </p:sp>
      <p:sp>
        <p:nvSpPr>
          <p:cNvPr id="30" name="TextBox 29">
            <a:extLst>
              <a:ext uri="{FF2B5EF4-FFF2-40B4-BE49-F238E27FC236}">
                <a16:creationId xmlns:a16="http://schemas.microsoft.com/office/drawing/2014/main" id="{9570A77E-22F7-498B-BDA4-666E7582DFA4}"/>
              </a:ext>
            </a:extLst>
          </p:cNvPr>
          <p:cNvSpPr txBox="1"/>
          <p:nvPr/>
        </p:nvSpPr>
        <p:spPr>
          <a:xfrm>
            <a:off x="7408467" y="5143184"/>
            <a:ext cx="3141253" cy="1200329"/>
          </a:xfrm>
          <a:prstGeom prst="rect">
            <a:avLst/>
          </a:prstGeom>
          <a:noFill/>
          <a:ln>
            <a:solidFill>
              <a:schemeClr val="accent1"/>
            </a:solidFill>
          </a:ln>
        </p:spPr>
        <p:txBody>
          <a:bodyPr wrap="square" rtlCol="0">
            <a:spAutoFit/>
          </a:bodyPr>
          <a:lstStyle/>
          <a:p>
            <a:r>
              <a:rPr lang="en-GB" dirty="0">
                <a:solidFill>
                  <a:schemeClr val="accent1"/>
                </a:solidFill>
              </a:rPr>
              <a:t>Measure by levels of insulin, IGF1, fasting glucose (HOMA-IR test), PI3K pathway using reverse phase protein array. </a:t>
            </a:r>
          </a:p>
        </p:txBody>
      </p:sp>
      <p:cxnSp>
        <p:nvCxnSpPr>
          <p:cNvPr id="35" name="Straight Connector 34">
            <a:extLst>
              <a:ext uri="{FF2B5EF4-FFF2-40B4-BE49-F238E27FC236}">
                <a16:creationId xmlns:a16="http://schemas.microsoft.com/office/drawing/2014/main" id="{62886C7B-8B60-445A-BF0E-777CF14AFE7E}"/>
              </a:ext>
            </a:extLst>
          </p:cNvPr>
          <p:cNvCxnSpPr>
            <a:cxnSpLocks/>
          </p:cNvCxnSpPr>
          <p:nvPr/>
        </p:nvCxnSpPr>
        <p:spPr>
          <a:xfrm>
            <a:off x="0" y="76875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6" name="Picture 35" descr="University of Oxford visual identity - Fonts In Use">
            <a:extLst>
              <a:ext uri="{FF2B5EF4-FFF2-40B4-BE49-F238E27FC236}">
                <a16:creationId xmlns:a16="http://schemas.microsoft.com/office/drawing/2014/main" id="{388C77B9-5E88-4F24-91A0-D8D06A14C1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92" y="81195"/>
            <a:ext cx="1028062" cy="31364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21456CC8-974B-4BFC-8A4E-3937F9D8C022}"/>
              </a:ext>
            </a:extLst>
          </p:cNvPr>
          <p:cNvPicPr>
            <a:picLocks noChangeAspect="1"/>
          </p:cNvPicPr>
          <p:nvPr/>
        </p:nvPicPr>
        <p:blipFill>
          <a:blip r:embed="rId9"/>
          <a:stretch>
            <a:fillRect/>
          </a:stretch>
        </p:blipFill>
        <p:spPr>
          <a:xfrm>
            <a:off x="10841946" y="136525"/>
            <a:ext cx="1212501" cy="1137965"/>
          </a:xfrm>
          <a:prstGeom prst="rect">
            <a:avLst/>
          </a:prstGeom>
          <a:ln>
            <a:solidFill>
              <a:schemeClr val="tx1"/>
            </a:solidFill>
          </a:ln>
        </p:spPr>
      </p:pic>
      <p:sp>
        <p:nvSpPr>
          <p:cNvPr id="31" name="TextBox 30">
            <a:extLst>
              <a:ext uri="{FF2B5EF4-FFF2-40B4-BE49-F238E27FC236}">
                <a16:creationId xmlns:a16="http://schemas.microsoft.com/office/drawing/2014/main" id="{ACC92DD7-291C-4EEB-96DB-9EFB3AD7DDEE}"/>
              </a:ext>
            </a:extLst>
          </p:cNvPr>
          <p:cNvSpPr txBox="1"/>
          <p:nvPr/>
        </p:nvSpPr>
        <p:spPr>
          <a:xfrm>
            <a:off x="559458" y="982436"/>
            <a:ext cx="1685498" cy="461665"/>
          </a:xfrm>
          <a:prstGeom prst="rect">
            <a:avLst/>
          </a:prstGeom>
          <a:noFill/>
        </p:spPr>
        <p:txBody>
          <a:bodyPr wrap="square" rtlCol="0">
            <a:spAutoFit/>
          </a:bodyPr>
          <a:lstStyle/>
          <a:p>
            <a:r>
              <a:rPr lang="en-GB" sz="2400" b="1" dirty="0">
                <a:solidFill>
                  <a:srgbClr val="FF0000"/>
                </a:solidFill>
              </a:rPr>
              <a:t>Direct</a:t>
            </a:r>
          </a:p>
        </p:txBody>
      </p:sp>
      <p:sp>
        <p:nvSpPr>
          <p:cNvPr id="32" name="TextBox 31">
            <a:extLst>
              <a:ext uri="{FF2B5EF4-FFF2-40B4-BE49-F238E27FC236}">
                <a16:creationId xmlns:a16="http://schemas.microsoft.com/office/drawing/2014/main" id="{09AE9A88-9E18-46FD-A373-05E3592CED87}"/>
              </a:ext>
            </a:extLst>
          </p:cNvPr>
          <p:cNvSpPr txBox="1"/>
          <p:nvPr/>
        </p:nvSpPr>
        <p:spPr>
          <a:xfrm>
            <a:off x="7409758" y="969223"/>
            <a:ext cx="1685498" cy="461665"/>
          </a:xfrm>
          <a:prstGeom prst="rect">
            <a:avLst/>
          </a:prstGeom>
          <a:noFill/>
        </p:spPr>
        <p:txBody>
          <a:bodyPr wrap="square" rtlCol="0">
            <a:spAutoFit/>
          </a:bodyPr>
          <a:lstStyle/>
          <a:p>
            <a:r>
              <a:rPr lang="en-GB" sz="2400" b="1" dirty="0">
                <a:solidFill>
                  <a:srgbClr val="FF0000"/>
                </a:solidFill>
              </a:rPr>
              <a:t>Indirect</a:t>
            </a:r>
          </a:p>
        </p:txBody>
      </p:sp>
      <p:pic>
        <p:nvPicPr>
          <p:cNvPr id="1026" name="Picture 2" descr="Andrew BLAKE | Senior Web - Database Developer – System Administrator |  MRes Bioinformatics | University of Oxford, Oxford | OX | Department of  Oncology">
            <a:extLst>
              <a:ext uri="{FF2B5EF4-FFF2-40B4-BE49-F238E27FC236}">
                <a16:creationId xmlns:a16="http://schemas.microsoft.com/office/drawing/2014/main" id="{1527ABA3-C7EB-4A5D-817E-77CE34EE15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41946" y="1862450"/>
            <a:ext cx="1348725" cy="13487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D6001B-98E0-40FA-AB68-892C2761C3B2}"/>
              </a:ext>
            </a:extLst>
          </p:cNvPr>
          <p:cNvSpPr txBox="1"/>
          <p:nvPr/>
        </p:nvSpPr>
        <p:spPr>
          <a:xfrm>
            <a:off x="10982958" y="1302034"/>
            <a:ext cx="1071489" cy="369332"/>
          </a:xfrm>
          <a:prstGeom prst="rect">
            <a:avLst/>
          </a:prstGeom>
          <a:noFill/>
        </p:spPr>
        <p:txBody>
          <a:bodyPr wrap="square" rtlCol="0">
            <a:spAutoFit/>
          </a:bodyPr>
          <a:lstStyle/>
          <a:p>
            <a:r>
              <a:rPr lang="en-GB" dirty="0"/>
              <a:t>Lord</a:t>
            </a:r>
          </a:p>
        </p:txBody>
      </p:sp>
      <p:sp>
        <p:nvSpPr>
          <p:cNvPr id="33" name="TextBox 32">
            <a:extLst>
              <a:ext uri="{FF2B5EF4-FFF2-40B4-BE49-F238E27FC236}">
                <a16:creationId xmlns:a16="http://schemas.microsoft.com/office/drawing/2014/main" id="{D73BFA9D-E3FC-41BE-9F88-70FA48A1BD72}"/>
              </a:ext>
            </a:extLst>
          </p:cNvPr>
          <p:cNvSpPr txBox="1"/>
          <p:nvPr/>
        </p:nvSpPr>
        <p:spPr>
          <a:xfrm>
            <a:off x="11030663" y="3261422"/>
            <a:ext cx="1071489" cy="369332"/>
          </a:xfrm>
          <a:prstGeom prst="rect">
            <a:avLst/>
          </a:prstGeom>
          <a:noFill/>
        </p:spPr>
        <p:txBody>
          <a:bodyPr wrap="square" rtlCol="0">
            <a:spAutoFit/>
          </a:bodyPr>
          <a:lstStyle/>
          <a:p>
            <a:r>
              <a:rPr lang="en-GB" dirty="0"/>
              <a:t>Blake</a:t>
            </a:r>
          </a:p>
        </p:txBody>
      </p:sp>
    </p:spTree>
    <p:extLst>
      <p:ext uri="{BB962C8B-B14F-4D97-AF65-F5344CB8AC3E}">
        <p14:creationId xmlns:p14="http://schemas.microsoft.com/office/powerpoint/2010/main" val="3645884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4AAA-1AA2-E325-4822-E22109C3CFE5}"/>
              </a:ext>
            </a:extLst>
          </p:cNvPr>
          <p:cNvSpPr>
            <a:spLocks noGrp="1"/>
          </p:cNvSpPr>
          <p:nvPr>
            <p:ph type="title"/>
          </p:nvPr>
        </p:nvSpPr>
        <p:spPr>
          <a:xfrm>
            <a:off x="596923" y="-267941"/>
            <a:ext cx="12192000" cy="1325563"/>
          </a:xfrm>
        </p:spPr>
        <p:txBody>
          <a:bodyPr>
            <a:normAutofit/>
          </a:bodyPr>
          <a:lstStyle/>
          <a:p>
            <a:r>
              <a:rPr lang="en-US" sz="3200" dirty="0"/>
              <a:t>	</a:t>
            </a:r>
            <a:r>
              <a:rPr lang="en-US" sz="3200" b="1" dirty="0">
                <a:latin typeface="+mn-lt"/>
              </a:rPr>
              <a:t>The Translational Data Platform </a:t>
            </a:r>
          </a:p>
        </p:txBody>
      </p:sp>
      <p:pic>
        <p:nvPicPr>
          <p:cNvPr id="4" name="Picture 3">
            <a:extLst>
              <a:ext uri="{FF2B5EF4-FFF2-40B4-BE49-F238E27FC236}">
                <a16:creationId xmlns:a16="http://schemas.microsoft.com/office/drawing/2014/main" id="{D21052D4-8CBF-E0A4-017C-96FDFD29B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992" y="1414115"/>
            <a:ext cx="9491472" cy="4160821"/>
          </a:xfrm>
          <a:prstGeom prst="rect">
            <a:avLst/>
          </a:prstGeom>
        </p:spPr>
      </p:pic>
      <p:pic>
        <p:nvPicPr>
          <p:cNvPr id="13" name="Picture 12">
            <a:extLst>
              <a:ext uri="{FF2B5EF4-FFF2-40B4-BE49-F238E27FC236}">
                <a16:creationId xmlns:a16="http://schemas.microsoft.com/office/drawing/2014/main" id="{4C92C1FC-920A-EAFF-2457-4664DD1BA97B}"/>
              </a:ext>
            </a:extLst>
          </p:cNvPr>
          <p:cNvPicPr>
            <a:picLocks noChangeAspect="1"/>
          </p:cNvPicPr>
          <p:nvPr/>
        </p:nvPicPr>
        <p:blipFill>
          <a:blip r:embed="rId4"/>
          <a:stretch>
            <a:fillRect/>
          </a:stretch>
        </p:blipFill>
        <p:spPr>
          <a:xfrm>
            <a:off x="241543" y="5889477"/>
            <a:ext cx="1218910" cy="937424"/>
          </a:xfrm>
          <a:prstGeom prst="rect">
            <a:avLst/>
          </a:prstGeom>
        </p:spPr>
      </p:pic>
      <p:cxnSp>
        <p:nvCxnSpPr>
          <p:cNvPr id="15" name="Straight Connector 14">
            <a:extLst>
              <a:ext uri="{FF2B5EF4-FFF2-40B4-BE49-F238E27FC236}">
                <a16:creationId xmlns:a16="http://schemas.microsoft.com/office/drawing/2014/main" id="{B901C97D-DE92-40BD-A78A-CFACF8F7D7EE}"/>
              </a:ext>
            </a:extLst>
          </p:cNvPr>
          <p:cNvCxnSpPr>
            <a:cxnSpLocks/>
          </p:cNvCxnSpPr>
          <p:nvPr/>
        </p:nvCxnSpPr>
        <p:spPr>
          <a:xfrm>
            <a:off x="0" y="76875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6" name="Picture 15" descr="University of Oxford visual identity - Fonts In Use">
            <a:extLst>
              <a:ext uri="{FF2B5EF4-FFF2-40B4-BE49-F238E27FC236}">
                <a16:creationId xmlns:a16="http://schemas.microsoft.com/office/drawing/2014/main" id="{CBFEFD50-AEA9-4DC5-85D6-9FF4120AAC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92" y="81195"/>
            <a:ext cx="1028062" cy="3136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ndrew BLAKE | Senior Web - Database Developer – System Administrator |  MRes Bioinformatics | University of Oxford, Oxford | OX | Department of  Oncology">
            <a:extLst>
              <a:ext uri="{FF2B5EF4-FFF2-40B4-BE49-F238E27FC236}">
                <a16:creationId xmlns:a16="http://schemas.microsoft.com/office/drawing/2014/main" id="{1E3DE754-1802-4955-9EDA-0FEDAA6DB0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0464" y="127506"/>
            <a:ext cx="1286609" cy="128660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2F12A5-EB55-4E7D-A3AE-6ED8727B6CE0}"/>
              </a:ext>
            </a:extLst>
          </p:cNvPr>
          <p:cNvSpPr txBox="1"/>
          <p:nvPr/>
        </p:nvSpPr>
        <p:spPr>
          <a:xfrm>
            <a:off x="10570464" y="1477108"/>
            <a:ext cx="1448621" cy="338554"/>
          </a:xfrm>
          <a:prstGeom prst="rect">
            <a:avLst/>
          </a:prstGeom>
          <a:noFill/>
        </p:spPr>
        <p:txBody>
          <a:bodyPr wrap="square" rtlCol="0">
            <a:spAutoFit/>
          </a:bodyPr>
          <a:lstStyle/>
          <a:p>
            <a:r>
              <a:rPr lang="en-GB" sz="1600" b="1" dirty="0"/>
              <a:t>Andy Blake</a:t>
            </a:r>
          </a:p>
        </p:txBody>
      </p:sp>
    </p:spTree>
    <p:extLst>
      <p:ext uri="{BB962C8B-B14F-4D97-AF65-F5344CB8AC3E}">
        <p14:creationId xmlns:p14="http://schemas.microsoft.com/office/powerpoint/2010/main" val="2647538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A2E48D-2AE4-4A06-B5FF-307A64119F23}"/>
              </a:ext>
            </a:extLst>
          </p:cNvPr>
          <p:cNvSpPr>
            <a:spLocks noGrp="1"/>
          </p:cNvSpPr>
          <p:nvPr>
            <p:ph type="sldNum" sz="quarter" idx="12"/>
          </p:nvPr>
        </p:nvSpPr>
        <p:spPr/>
        <p:txBody>
          <a:bodyPr/>
          <a:lstStyle/>
          <a:p>
            <a:fld id="{2CD6764E-73D6-7044-9DC9-72ACDA3F174E}" type="slidenum">
              <a:rPr lang="en-US" smtClean="0"/>
              <a:t>19</a:t>
            </a:fld>
            <a:endParaRPr lang="en-US"/>
          </a:p>
        </p:txBody>
      </p:sp>
      <p:sp>
        <p:nvSpPr>
          <p:cNvPr id="5" name="TextBox 4">
            <a:extLst>
              <a:ext uri="{FF2B5EF4-FFF2-40B4-BE49-F238E27FC236}">
                <a16:creationId xmlns:a16="http://schemas.microsoft.com/office/drawing/2014/main" id="{D2FEE6ED-384F-4DC3-B508-6A9CC0F4D21B}"/>
              </a:ext>
            </a:extLst>
          </p:cNvPr>
          <p:cNvSpPr txBox="1"/>
          <p:nvPr/>
        </p:nvSpPr>
        <p:spPr>
          <a:xfrm>
            <a:off x="3119653" y="-23019"/>
            <a:ext cx="7986319" cy="584775"/>
          </a:xfrm>
          <a:prstGeom prst="rect">
            <a:avLst/>
          </a:prstGeom>
          <a:noFill/>
        </p:spPr>
        <p:txBody>
          <a:bodyPr wrap="square" rtlCol="0">
            <a:spAutoFit/>
          </a:bodyPr>
          <a:lstStyle/>
          <a:p>
            <a:r>
              <a:rPr lang="en-GB" sz="3200" b="1" dirty="0"/>
              <a:t>MILI: Five main UK centres</a:t>
            </a:r>
          </a:p>
        </p:txBody>
      </p:sp>
      <p:cxnSp>
        <p:nvCxnSpPr>
          <p:cNvPr id="6" name="Straight Connector 5">
            <a:extLst>
              <a:ext uri="{FF2B5EF4-FFF2-40B4-BE49-F238E27FC236}">
                <a16:creationId xmlns:a16="http://schemas.microsoft.com/office/drawing/2014/main" id="{78EF3F05-2E76-469A-BAC6-0F927CF999A4}"/>
              </a:ext>
            </a:extLst>
          </p:cNvPr>
          <p:cNvCxnSpPr>
            <a:cxnSpLocks/>
          </p:cNvCxnSpPr>
          <p:nvPr/>
        </p:nvCxnSpPr>
        <p:spPr>
          <a:xfrm>
            <a:off x="0" y="611807"/>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descr="University of Oxford visual identity - Fonts In Use">
            <a:extLst>
              <a:ext uri="{FF2B5EF4-FFF2-40B4-BE49-F238E27FC236}">
                <a16:creationId xmlns:a16="http://schemas.microsoft.com/office/drawing/2014/main" id="{0972B05F-018F-46BD-8070-61EED0E4A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2" y="81195"/>
            <a:ext cx="1028062" cy="3136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United Kingdom Maps &amp; Facts - World Atlas">
            <a:extLst>
              <a:ext uri="{FF2B5EF4-FFF2-40B4-BE49-F238E27FC236}">
                <a16:creationId xmlns:a16="http://schemas.microsoft.com/office/drawing/2014/main" id="{246DCF20-471C-464F-A84A-84285C58C6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28" b="97765" l="10000" r="90000">
                        <a14:foregroundMark x1="46212" y1="9178" x2="49621" y2="5028"/>
                        <a14:foregroundMark x1="26515" y1="25778" x2="28561" y2="19154"/>
                        <a14:foregroundMark x1="28561" y1="19154" x2="33030" y2="13089"/>
                        <a14:foregroundMark x1="33030" y1="13089" x2="32879" y2="13089"/>
                        <a14:foregroundMark x1="28788" y1="30567" x2="31818" y2="28492"/>
                        <a14:foregroundMark x1="31818" y1="25698" x2="33182" y2="27614"/>
                        <a14:foregroundMark x1="32197" y1="34876" x2="32879" y2="33759"/>
                        <a14:foregroundMark x1="31591" y1="31205" x2="31364" y2="30487"/>
                        <a14:foregroundMark x1="37652" y1="54429" x2="40076" y2="50998"/>
                        <a14:foregroundMark x1="32197" y1="34717" x2="32652" y2="34397"/>
                        <a14:foregroundMark x1="23106" y1="50040" x2="34470" y2="45251"/>
                        <a14:foregroundMark x1="25909" y1="97606" x2="28106" y2="97765"/>
                      </a14:backgroundRemoval>
                    </a14:imgEffect>
                  </a14:imgLayer>
                </a14:imgProps>
              </a:ext>
              <a:ext uri="{28A0092B-C50C-407E-A947-70E740481C1C}">
                <a14:useLocalDpi xmlns:a14="http://schemas.microsoft.com/office/drawing/2010/main" val="0"/>
              </a:ext>
            </a:extLst>
          </a:blip>
          <a:srcRect/>
          <a:stretch>
            <a:fillRect/>
          </a:stretch>
        </p:blipFill>
        <p:spPr bwMode="auto">
          <a:xfrm>
            <a:off x="82892" y="661858"/>
            <a:ext cx="5882918" cy="558431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9BC27E1E-747C-4CA6-B2EE-4E9C15F8785C}"/>
              </a:ext>
            </a:extLst>
          </p:cNvPr>
          <p:cNvSpPr/>
          <p:nvPr/>
        </p:nvSpPr>
        <p:spPr>
          <a:xfrm>
            <a:off x="3984771" y="5092117"/>
            <a:ext cx="100668" cy="1006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0000"/>
              </a:highlight>
            </a:endParaRPr>
          </a:p>
        </p:txBody>
      </p:sp>
      <p:sp>
        <p:nvSpPr>
          <p:cNvPr id="9" name="TextBox 8">
            <a:extLst>
              <a:ext uri="{FF2B5EF4-FFF2-40B4-BE49-F238E27FC236}">
                <a16:creationId xmlns:a16="http://schemas.microsoft.com/office/drawing/2014/main" id="{58B6E4AC-3C15-4EAC-B1AE-3A5D45440CA6}"/>
              </a:ext>
            </a:extLst>
          </p:cNvPr>
          <p:cNvSpPr txBox="1"/>
          <p:nvPr/>
        </p:nvSpPr>
        <p:spPr>
          <a:xfrm>
            <a:off x="2926359" y="4903283"/>
            <a:ext cx="717259" cy="276999"/>
          </a:xfrm>
          <a:prstGeom prst="rect">
            <a:avLst/>
          </a:prstGeom>
          <a:noFill/>
        </p:spPr>
        <p:txBody>
          <a:bodyPr wrap="square" rtlCol="0">
            <a:spAutoFit/>
          </a:bodyPr>
          <a:lstStyle/>
          <a:p>
            <a:r>
              <a:rPr lang="en-GB" sz="1200" b="1" dirty="0">
                <a:solidFill>
                  <a:schemeClr val="bg1"/>
                </a:solidFill>
              </a:rPr>
              <a:t>Oxford</a:t>
            </a:r>
          </a:p>
        </p:txBody>
      </p:sp>
      <p:sp>
        <p:nvSpPr>
          <p:cNvPr id="11" name="Oval 10">
            <a:extLst>
              <a:ext uri="{FF2B5EF4-FFF2-40B4-BE49-F238E27FC236}">
                <a16:creationId xmlns:a16="http://schemas.microsoft.com/office/drawing/2014/main" id="{0A8A5E79-2838-4D3C-AA29-D9D7CB944E50}"/>
              </a:ext>
            </a:extLst>
          </p:cNvPr>
          <p:cNvSpPr/>
          <p:nvPr/>
        </p:nvSpPr>
        <p:spPr>
          <a:xfrm>
            <a:off x="3482829" y="4991449"/>
            <a:ext cx="100668" cy="1006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0000"/>
              </a:highlight>
            </a:endParaRPr>
          </a:p>
        </p:txBody>
      </p:sp>
      <p:sp>
        <p:nvSpPr>
          <p:cNvPr id="12" name="Oval 11">
            <a:extLst>
              <a:ext uri="{FF2B5EF4-FFF2-40B4-BE49-F238E27FC236}">
                <a16:creationId xmlns:a16="http://schemas.microsoft.com/office/drawing/2014/main" id="{87AF2EB2-3DC7-4B31-A2CD-C4C0E7F719E8}"/>
              </a:ext>
            </a:extLst>
          </p:cNvPr>
          <p:cNvSpPr/>
          <p:nvPr/>
        </p:nvSpPr>
        <p:spPr>
          <a:xfrm>
            <a:off x="3069319" y="3937234"/>
            <a:ext cx="100668" cy="1006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0000"/>
              </a:highlight>
            </a:endParaRPr>
          </a:p>
        </p:txBody>
      </p:sp>
      <p:sp>
        <p:nvSpPr>
          <p:cNvPr id="13" name="Oval 12">
            <a:extLst>
              <a:ext uri="{FF2B5EF4-FFF2-40B4-BE49-F238E27FC236}">
                <a16:creationId xmlns:a16="http://schemas.microsoft.com/office/drawing/2014/main" id="{E15D3964-21C4-438F-86F0-E3A19CAAA353}"/>
              </a:ext>
            </a:extLst>
          </p:cNvPr>
          <p:cNvSpPr/>
          <p:nvPr/>
        </p:nvSpPr>
        <p:spPr>
          <a:xfrm>
            <a:off x="3888297" y="4651696"/>
            <a:ext cx="100668" cy="1006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0000"/>
              </a:highlight>
            </a:endParaRPr>
          </a:p>
        </p:txBody>
      </p:sp>
      <p:sp>
        <p:nvSpPr>
          <p:cNvPr id="14" name="TextBox 13">
            <a:extLst>
              <a:ext uri="{FF2B5EF4-FFF2-40B4-BE49-F238E27FC236}">
                <a16:creationId xmlns:a16="http://schemas.microsoft.com/office/drawing/2014/main" id="{54511D83-E103-4C9A-9C4A-2EB66F376300}"/>
              </a:ext>
            </a:extLst>
          </p:cNvPr>
          <p:cNvSpPr txBox="1"/>
          <p:nvPr/>
        </p:nvSpPr>
        <p:spPr>
          <a:xfrm>
            <a:off x="3119653" y="3844188"/>
            <a:ext cx="1183899" cy="276999"/>
          </a:xfrm>
          <a:prstGeom prst="rect">
            <a:avLst/>
          </a:prstGeom>
          <a:noFill/>
        </p:spPr>
        <p:txBody>
          <a:bodyPr wrap="square" rtlCol="0">
            <a:spAutoFit/>
          </a:bodyPr>
          <a:lstStyle/>
          <a:p>
            <a:r>
              <a:rPr lang="en-GB" sz="1200" b="1" dirty="0">
                <a:solidFill>
                  <a:schemeClr val="bg1"/>
                </a:solidFill>
              </a:rPr>
              <a:t>Manchester</a:t>
            </a:r>
          </a:p>
        </p:txBody>
      </p:sp>
      <p:sp>
        <p:nvSpPr>
          <p:cNvPr id="15" name="TextBox 14">
            <a:extLst>
              <a:ext uri="{FF2B5EF4-FFF2-40B4-BE49-F238E27FC236}">
                <a16:creationId xmlns:a16="http://schemas.microsoft.com/office/drawing/2014/main" id="{4E995C78-1AA4-4FED-9619-FB78F6E352E5}"/>
              </a:ext>
            </a:extLst>
          </p:cNvPr>
          <p:cNvSpPr txBox="1"/>
          <p:nvPr/>
        </p:nvSpPr>
        <p:spPr>
          <a:xfrm>
            <a:off x="3643618" y="5104335"/>
            <a:ext cx="717259" cy="276999"/>
          </a:xfrm>
          <a:prstGeom prst="rect">
            <a:avLst/>
          </a:prstGeom>
          <a:noFill/>
        </p:spPr>
        <p:txBody>
          <a:bodyPr wrap="square" rtlCol="0">
            <a:spAutoFit/>
          </a:bodyPr>
          <a:lstStyle/>
          <a:p>
            <a:r>
              <a:rPr lang="en-GB" sz="1200" b="1" dirty="0">
                <a:solidFill>
                  <a:schemeClr val="bg1"/>
                </a:solidFill>
              </a:rPr>
              <a:t>London</a:t>
            </a:r>
          </a:p>
        </p:txBody>
      </p:sp>
      <p:sp>
        <p:nvSpPr>
          <p:cNvPr id="16" name="TextBox 15">
            <a:extLst>
              <a:ext uri="{FF2B5EF4-FFF2-40B4-BE49-F238E27FC236}">
                <a16:creationId xmlns:a16="http://schemas.microsoft.com/office/drawing/2014/main" id="{8167A479-205F-4D0B-BBCC-9C838280EE8A}"/>
              </a:ext>
            </a:extLst>
          </p:cNvPr>
          <p:cNvSpPr txBox="1"/>
          <p:nvPr/>
        </p:nvSpPr>
        <p:spPr>
          <a:xfrm>
            <a:off x="3984771" y="4587804"/>
            <a:ext cx="979415" cy="276999"/>
          </a:xfrm>
          <a:prstGeom prst="rect">
            <a:avLst/>
          </a:prstGeom>
          <a:noFill/>
        </p:spPr>
        <p:txBody>
          <a:bodyPr wrap="square" rtlCol="0">
            <a:spAutoFit/>
          </a:bodyPr>
          <a:lstStyle/>
          <a:p>
            <a:r>
              <a:rPr lang="en-GB" sz="1200" b="1" dirty="0">
                <a:solidFill>
                  <a:schemeClr val="bg1"/>
                </a:solidFill>
              </a:rPr>
              <a:t>Cambridge</a:t>
            </a:r>
          </a:p>
        </p:txBody>
      </p:sp>
      <p:pic>
        <p:nvPicPr>
          <p:cNvPr id="18" name="Picture 17">
            <a:extLst>
              <a:ext uri="{FF2B5EF4-FFF2-40B4-BE49-F238E27FC236}">
                <a16:creationId xmlns:a16="http://schemas.microsoft.com/office/drawing/2014/main" id="{844513EF-99C0-46A0-B973-FE8C44A3641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52311" y="303775"/>
            <a:ext cx="1153129" cy="1330932"/>
          </a:xfrm>
          <a:prstGeom prst="rect">
            <a:avLst/>
          </a:prstGeom>
          <a:ln>
            <a:solidFill>
              <a:schemeClr val="tx1"/>
            </a:solidFill>
          </a:ln>
        </p:spPr>
      </p:pic>
      <p:pic>
        <p:nvPicPr>
          <p:cNvPr id="20" name="Picture 2" descr="Dr Angela George: medical oncologist in Central London">
            <a:extLst>
              <a:ext uri="{FF2B5EF4-FFF2-40B4-BE49-F238E27FC236}">
                <a16:creationId xmlns:a16="http://schemas.microsoft.com/office/drawing/2014/main" id="{E75D8D7E-1D22-40C2-8E71-3B02E8C4D5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9528" y="2858775"/>
            <a:ext cx="1220048" cy="1123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descr="Image result for marc tischkowitz">
            <a:extLst>
              <a:ext uri="{FF2B5EF4-FFF2-40B4-BE49-F238E27FC236}">
                <a16:creationId xmlns:a16="http://schemas.microsoft.com/office/drawing/2014/main" id="{51AD6754-F615-4B8A-8632-1330A9276E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59203" y="4037902"/>
            <a:ext cx="1146237" cy="12690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Emma Woodward (@ER_Woodward) / Twitter">
            <a:extLst>
              <a:ext uri="{FF2B5EF4-FFF2-40B4-BE49-F238E27FC236}">
                <a16:creationId xmlns:a16="http://schemas.microsoft.com/office/drawing/2014/main" id="{2A464DF4-C29D-4937-965C-EBAE9086AB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52310" y="1649078"/>
            <a:ext cx="1156263" cy="11562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191059-9B86-4A43-A71F-9EEB7B827629}"/>
              </a:ext>
            </a:extLst>
          </p:cNvPr>
          <p:cNvPicPr>
            <a:picLocks noChangeAspect="1"/>
          </p:cNvPicPr>
          <p:nvPr/>
        </p:nvPicPr>
        <p:blipFill>
          <a:blip r:embed="rId9"/>
          <a:stretch>
            <a:fillRect/>
          </a:stretch>
        </p:blipFill>
        <p:spPr>
          <a:xfrm>
            <a:off x="1004748" y="1315541"/>
            <a:ext cx="9148097" cy="2839439"/>
          </a:xfrm>
          <a:prstGeom prst="rect">
            <a:avLst/>
          </a:prstGeom>
          <a:solidFill>
            <a:schemeClr val="bg1"/>
          </a:solidFill>
          <a:ln>
            <a:solidFill>
              <a:schemeClr val="accent1"/>
            </a:solidFill>
          </a:ln>
        </p:spPr>
      </p:pic>
      <p:sp>
        <p:nvSpPr>
          <p:cNvPr id="22" name="Oval 21">
            <a:extLst>
              <a:ext uri="{FF2B5EF4-FFF2-40B4-BE49-F238E27FC236}">
                <a16:creationId xmlns:a16="http://schemas.microsoft.com/office/drawing/2014/main" id="{8279EBF3-F58C-43AE-88BA-CE9B00A25BDA}"/>
              </a:ext>
            </a:extLst>
          </p:cNvPr>
          <p:cNvSpPr/>
          <p:nvPr/>
        </p:nvSpPr>
        <p:spPr>
          <a:xfrm>
            <a:off x="3272519" y="4343634"/>
            <a:ext cx="100668" cy="1006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0000"/>
              </a:highlight>
            </a:endParaRPr>
          </a:p>
        </p:txBody>
      </p:sp>
      <p:sp>
        <p:nvSpPr>
          <p:cNvPr id="23" name="TextBox 22">
            <a:extLst>
              <a:ext uri="{FF2B5EF4-FFF2-40B4-BE49-F238E27FC236}">
                <a16:creationId xmlns:a16="http://schemas.microsoft.com/office/drawing/2014/main" id="{A272D3A4-62DE-4746-9E17-FFD240CFB11E}"/>
              </a:ext>
            </a:extLst>
          </p:cNvPr>
          <p:cNvSpPr txBox="1"/>
          <p:nvPr/>
        </p:nvSpPr>
        <p:spPr>
          <a:xfrm>
            <a:off x="3346681" y="4209353"/>
            <a:ext cx="1183899" cy="276999"/>
          </a:xfrm>
          <a:prstGeom prst="rect">
            <a:avLst/>
          </a:prstGeom>
          <a:noFill/>
        </p:spPr>
        <p:txBody>
          <a:bodyPr wrap="square" rtlCol="0">
            <a:spAutoFit/>
          </a:bodyPr>
          <a:lstStyle/>
          <a:p>
            <a:r>
              <a:rPr lang="en-GB" sz="1200" b="1" dirty="0">
                <a:solidFill>
                  <a:schemeClr val="bg1"/>
                </a:solidFill>
              </a:rPr>
              <a:t>Nottingham</a:t>
            </a:r>
          </a:p>
        </p:txBody>
      </p:sp>
    </p:spTree>
    <p:extLst>
      <p:ext uri="{BB962C8B-B14F-4D97-AF65-F5344CB8AC3E}">
        <p14:creationId xmlns:p14="http://schemas.microsoft.com/office/powerpoint/2010/main" val="313735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FBAE4C8-C89D-4619-AB15-FA35B2F18CEB}"/>
              </a:ext>
            </a:extLst>
          </p:cNvPr>
          <p:cNvSpPr/>
          <p:nvPr/>
        </p:nvSpPr>
        <p:spPr>
          <a:xfrm>
            <a:off x="89806" y="172034"/>
            <a:ext cx="10702603" cy="64633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pic>
        <p:nvPicPr>
          <p:cNvPr id="8" name="Picture 7">
            <a:extLst>
              <a:ext uri="{FF2B5EF4-FFF2-40B4-BE49-F238E27FC236}">
                <a16:creationId xmlns:a16="http://schemas.microsoft.com/office/drawing/2014/main" id="{F5A1A4C1-4A66-4650-89F5-0DCE1A6F72D0}"/>
              </a:ext>
            </a:extLst>
          </p:cNvPr>
          <p:cNvPicPr>
            <a:picLocks noChangeAspect="1"/>
          </p:cNvPicPr>
          <p:nvPr/>
        </p:nvPicPr>
        <p:blipFill>
          <a:blip r:embed="rId2"/>
          <a:stretch>
            <a:fillRect/>
          </a:stretch>
        </p:blipFill>
        <p:spPr>
          <a:xfrm>
            <a:off x="11052471" y="54549"/>
            <a:ext cx="1045267" cy="635481"/>
          </a:xfrm>
          <a:prstGeom prst="rect">
            <a:avLst/>
          </a:prstGeom>
        </p:spPr>
      </p:pic>
      <p:grpSp>
        <p:nvGrpSpPr>
          <p:cNvPr id="11" name="Group 10">
            <a:extLst>
              <a:ext uri="{FF2B5EF4-FFF2-40B4-BE49-F238E27FC236}">
                <a16:creationId xmlns:a16="http://schemas.microsoft.com/office/drawing/2014/main" id="{E1B80699-29D4-4496-BC20-37A9D693D733}"/>
              </a:ext>
            </a:extLst>
          </p:cNvPr>
          <p:cNvGrpSpPr/>
          <p:nvPr/>
        </p:nvGrpSpPr>
        <p:grpSpPr>
          <a:xfrm>
            <a:off x="2133835" y="2034377"/>
            <a:ext cx="7514018" cy="3712645"/>
            <a:chOff x="11716957" y="3988783"/>
            <a:chExt cx="10827920" cy="6767449"/>
          </a:xfrm>
        </p:grpSpPr>
        <p:pic>
          <p:nvPicPr>
            <p:cNvPr id="1026" name="Picture 2" descr="Why Icebergs Are Still Dangerous | Octavian Report">
              <a:extLst>
                <a:ext uri="{FF2B5EF4-FFF2-40B4-BE49-F238E27FC236}">
                  <a16:creationId xmlns:a16="http://schemas.microsoft.com/office/drawing/2014/main" id="{19384C97-5BB7-425A-8320-0E1820829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6957" y="3988783"/>
              <a:ext cx="10827918" cy="6767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ight Brace 8">
              <a:extLst>
                <a:ext uri="{FF2B5EF4-FFF2-40B4-BE49-F238E27FC236}">
                  <a16:creationId xmlns:a16="http://schemas.microsoft.com/office/drawing/2014/main" id="{C0B3B454-766B-4246-9A63-5B880D9A0418}"/>
                </a:ext>
              </a:extLst>
            </p:cNvPr>
            <p:cNvSpPr/>
            <p:nvPr/>
          </p:nvSpPr>
          <p:spPr>
            <a:xfrm>
              <a:off x="19803979" y="5727032"/>
              <a:ext cx="433137" cy="4451684"/>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solidFill>
                  <a:schemeClr val="bg1"/>
                </a:solidFill>
              </a:endParaRPr>
            </a:p>
          </p:txBody>
        </p:sp>
        <p:sp>
          <p:nvSpPr>
            <p:cNvPr id="10" name="TextBox 9">
              <a:extLst>
                <a:ext uri="{FF2B5EF4-FFF2-40B4-BE49-F238E27FC236}">
                  <a16:creationId xmlns:a16="http://schemas.microsoft.com/office/drawing/2014/main" id="{B1A17787-2424-4CB1-86C0-B0CEC472F608}"/>
                </a:ext>
              </a:extLst>
            </p:cNvPr>
            <p:cNvSpPr txBox="1"/>
            <p:nvPr/>
          </p:nvSpPr>
          <p:spPr>
            <a:xfrm>
              <a:off x="20620975" y="7660486"/>
              <a:ext cx="1923902" cy="1169550"/>
            </a:xfrm>
            <a:prstGeom prst="rect">
              <a:avLst/>
            </a:prstGeom>
            <a:noFill/>
          </p:spPr>
          <p:txBody>
            <a:bodyPr wrap="square" rtlCol="0">
              <a:spAutoFit/>
            </a:bodyPr>
            <a:lstStyle/>
            <a:p>
              <a:r>
                <a:rPr lang="en-GB" sz="1600" b="1" dirty="0">
                  <a:solidFill>
                    <a:schemeClr val="bg1"/>
                  </a:solidFill>
                </a:rPr>
                <a:t>precancer</a:t>
              </a:r>
            </a:p>
          </p:txBody>
        </p:sp>
        <p:sp>
          <p:nvSpPr>
            <p:cNvPr id="12" name="Right Brace 11">
              <a:extLst>
                <a:ext uri="{FF2B5EF4-FFF2-40B4-BE49-F238E27FC236}">
                  <a16:creationId xmlns:a16="http://schemas.microsoft.com/office/drawing/2014/main" id="{287B5F94-7D44-41A5-92A0-7D4B81424DB3}"/>
                </a:ext>
              </a:extLst>
            </p:cNvPr>
            <p:cNvSpPr/>
            <p:nvPr/>
          </p:nvSpPr>
          <p:spPr>
            <a:xfrm>
              <a:off x="19803979" y="4252319"/>
              <a:ext cx="409649" cy="1211178"/>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solidFill>
                  <a:schemeClr val="bg1"/>
                </a:solidFill>
              </a:endParaRPr>
            </a:p>
          </p:txBody>
        </p:sp>
        <p:sp>
          <p:nvSpPr>
            <p:cNvPr id="13" name="TextBox 12">
              <a:extLst>
                <a:ext uri="{FF2B5EF4-FFF2-40B4-BE49-F238E27FC236}">
                  <a16:creationId xmlns:a16="http://schemas.microsoft.com/office/drawing/2014/main" id="{F7608639-B6B4-48A7-9BEB-304190EC674C}"/>
                </a:ext>
              </a:extLst>
            </p:cNvPr>
            <p:cNvSpPr txBox="1"/>
            <p:nvPr/>
          </p:nvSpPr>
          <p:spPr>
            <a:xfrm>
              <a:off x="20620973" y="4466987"/>
              <a:ext cx="1923902" cy="677108"/>
            </a:xfrm>
            <a:prstGeom prst="rect">
              <a:avLst/>
            </a:prstGeom>
            <a:noFill/>
          </p:spPr>
          <p:txBody>
            <a:bodyPr wrap="square" rtlCol="0">
              <a:spAutoFit/>
            </a:bodyPr>
            <a:lstStyle/>
            <a:p>
              <a:r>
                <a:rPr lang="en-GB" sz="1600" b="1" dirty="0">
                  <a:solidFill>
                    <a:schemeClr val="bg1"/>
                  </a:solidFill>
                </a:rPr>
                <a:t>cancer</a:t>
              </a:r>
            </a:p>
          </p:txBody>
        </p:sp>
      </p:grpSp>
      <p:sp>
        <p:nvSpPr>
          <p:cNvPr id="2" name="TextBox 1">
            <a:extLst>
              <a:ext uri="{FF2B5EF4-FFF2-40B4-BE49-F238E27FC236}">
                <a16:creationId xmlns:a16="http://schemas.microsoft.com/office/drawing/2014/main" id="{2D000914-6D54-4F96-A3A9-C3780D5EF5CA}"/>
              </a:ext>
            </a:extLst>
          </p:cNvPr>
          <p:cNvSpPr txBox="1"/>
          <p:nvPr/>
        </p:nvSpPr>
        <p:spPr>
          <a:xfrm>
            <a:off x="1399591" y="233589"/>
            <a:ext cx="8826760" cy="523220"/>
          </a:xfrm>
          <a:prstGeom prst="rect">
            <a:avLst/>
          </a:prstGeom>
          <a:noFill/>
        </p:spPr>
        <p:txBody>
          <a:bodyPr wrap="square" rtlCol="0">
            <a:spAutoFit/>
          </a:bodyPr>
          <a:lstStyle/>
          <a:p>
            <a:r>
              <a:rPr lang="en-GB" sz="2800" b="1" dirty="0">
                <a:solidFill>
                  <a:schemeClr val="bg1"/>
                </a:solidFill>
              </a:rPr>
              <a:t>Preventing Cancer is the same as treating Pre-Cancer</a:t>
            </a:r>
          </a:p>
        </p:txBody>
      </p:sp>
      <p:cxnSp>
        <p:nvCxnSpPr>
          <p:cNvPr id="4" name="Straight Arrow Connector 3">
            <a:extLst>
              <a:ext uri="{FF2B5EF4-FFF2-40B4-BE49-F238E27FC236}">
                <a16:creationId xmlns:a16="http://schemas.microsoft.com/office/drawing/2014/main" id="{69CFB084-9F81-483A-A5D1-892754F3C032}"/>
              </a:ext>
            </a:extLst>
          </p:cNvPr>
          <p:cNvCxnSpPr>
            <a:cxnSpLocks/>
          </p:cNvCxnSpPr>
          <p:nvPr/>
        </p:nvCxnSpPr>
        <p:spPr>
          <a:xfrm flipH="1" flipV="1">
            <a:off x="3079103" y="2482453"/>
            <a:ext cx="1" cy="311591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08D4BF9-0BC6-4B2B-A2E5-83D8A7E71BAA}"/>
              </a:ext>
            </a:extLst>
          </p:cNvPr>
          <p:cNvSpPr txBox="1"/>
          <p:nvPr/>
        </p:nvSpPr>
        <p:spPr>
          <a:xfrm rot="5400000">
            <a:off x="1543762" y="4436354"/>
            <a:ext cx="2537926" cy="523220"/>
          </a:xfrm>
          <a:prstGeom prst="rect">
            <a:avLst/>
          </a:prstGeom>
          <a:noFill/>
        </p:spPr>
        <p:txBody>
          <a:bodyPr wrap="square" rtlCol="0">
            <a:spAutoFit/>
          </a:bodyPr>
          <a:lstStyle/>
          <a:p>
            <a:r>
              <a:rPr lang="en-GB" sz="2800" b="1" dirty="0">
                <a:solidFill>
                  <a:schemeClr val="bg1"/>
                </a:solidFill>
              </a:rPr>
              <a:t>TIME</a:t>
            </a:r>
          </a:p>
        </p:txBody>
      </p:sp>
    </p:spTree>
    <p:extLst>
      <p:ext uri="{BB962C8B-B14F-4D97-AF65-F5344CB8AC3E}">
        <p14:creationId xmlns:p14="http://schemas.microsoft.com/office/powerpoint/2010/main" val="28478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EC382-195F-40B6-A06A-188E9D7D1166}"/>
              </a:ext>
            </a:extLst>
          </p:cNvPr>
          <p:cNvSpPr>
            <a:spLocks noGrp="1"/>
          </p:cNvSpPr>
          <p:nvPr>
            <p:ph type="title"/>
          </p:nvPr>
        </p:nvSpPr>
        <p:spPr>
          <a:xfrm>
            <a:off x="1444387" y="-267941"/>
            <a:ext cx="10515600" cy="1325563"/>
          </a:xfrm>
        </p:spPr>
        <p:txBody>
          <a:bodyPr>
            <a:normAutofit/>
          </a:bodyPr>
          <a:lstStyle/>
          <a:p>
            <a:r>
              <a:rPr lang="en-GB" sz="3200" b="1" dirty="0">
                <a:latin typeface="+mn-lt"/>
              </a:rPr>
              <a:t>MILI: Educating next generation of radiologists</a:t>
            </a:r>
          </a:p>
        </p:txBody>
      </p:sp>
      <p:sp>
        <p:nvSpPr>
          <p:cNvPr id="4" name="Slide Number Placeholder 3">
            <a:extLst>
              <a:ext uri="{FF2B5EF4-FFF2-40B4-BE49-F238E27FC236}">
                <a16:creationId xmlns:a16="http://schemas.microsoft.com/office/drawing/2014/main" id="{878FB402-9C88-4C75-83A9-427FC6BB95AC}"/>
              </a:ext>
            </a:extLst>
          </p:cNvPr>
          <p:cNvSpPr>
            <a:spLocks noGrp="1"/>
          </p:cNvSpPr>
          <p:nvPr>
            <p:ph type="sldNum" sz="quarter" idx="12"/>
          </p:nvPr>
        </p:nvSpPr>
        <p:spPr/>
        <p:txBody>
          <a:bodyPr/>
          <a:lstStyle/>
          <a:p>
            <a:fld id="{2CD6764E-73D6-7044-9DC9-72ACDA3F174E}" type="slidenum">
              <a:rPr lang="en-US" smtClean="0"/>
              <a:t>20</a:t>
            </a:fld>
            <a:endParaRPr lang="en-US"/>
          </a:p>
        </p:txBody>
      </p:sp>
      <p:pic>
        <p:nvPicPr>
          <p:cNvPr id="10242" name="Picture 2" descr="Brain magnetic resonance imaging (MRI) for subjects S1, S2 and S4 Brain...  | Download Scientific Diagram">
            <a:extLst>
              <a:ext uri="{FF2B5EF4-FFF2-40B4-BE49-F238E27FC236}">
                <a16:creationId xmlns:a16="http://schemas.microsoft.com/office/drawing/2014/main" id="{BAC7E868-92E3-4ED1-8B42-84921C3E6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98" y="1542197"/>
            <a:ext cx="3610402" cy="42990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2C772-1867-42B8-9C45-F5A98B5D9117}"/>
              </a:ext>
            </a:extLst>
          </p:cNvPr>
          <p:cNvSpPr txBox="1"/>
          <p:nvPr/>
        </p:nvSpPr>
        <p:spPr>
          <a:xfrm>
            <a:off x="4483290" y="1917510"/>
            <a:ext cx="5145206" cy="646331"/>
          </a:xfrm>
          <a:prstGeom prst="rect">
            <a:avLst/>
          </a:prstGeom>
          <a:noFill/>
        </p:spPr>
        <p:txBody>
          <a:bodyPr wrap="square" rtlCol="0">
            <a:spAutoFit/>
          </a:bodyPr>
          <a:lstStyle/>
          <a:p>
            <a:r>
              <a:rPr lang="en-GB" dirty="0"/>
              <a:t>MRI images collected in large anonymised database to teach radiologists</a:t>
            </a:r>
          </a:p>
        </p:txBody>
      </p:sp>
      <p:pic>
        <p:nvPicPr>
          <p:cNvPr id="10244" name="Picture 4" descr="The Latest Quantified Self Trend: Whole-Body MRI">
            <a:extLst>
              <a:ext uri="{FF2B5EF4-FFF2-40B4-BE49-F238E27FC236}">
                <a16:creationId xmlns:a16="http://schemas.microsoft.com/office/drawing/2014/main" id="{D2E347F0-E73C-4146-813D-6EAD991E5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039" y="2790663"/>
            <a:ext cx="4627707" cy="375995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03F8FB4-10CD-46AC-8623-754D5AC0A95D}"/>
              </a:ext>
            </a:extLst>
          </p:cNvPr>
          <p:cNvCxnSpPr>
            <a:cxnSpLocks/>
          </p:cNvCxnSpPr>
          <p:nvPr/>
        </p:nvCxnSpPr>
        <p:spPr>
          <a:xfrm>
            <a:off x="0" y="76875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Picture 8" descr="University of Oxford visual identity - Fonts In Use">
            <a:extLst>
              <a:ext uri="{FF2B5EF4-FFF2-40B4-BE49-F238E27FC236}">
                <a16:creationId xmlns:a16="http://schemas.microsoft.com/office/drawing/2014/main" id="{3336C501-B9E6-4E35-81C3-1A837B265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92" y="81195"/>
            <a:ext cx="1028062" cy="3136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r James Franklin - Bournemouth University Staff Profile Pages">
            <a:extLst>
              <a:ext uri="{FF2B5EF4-FFF2-40B4-BE49-F238E27FC236}">
                <a16:creationId xmlns:a16="http://schemas.microsoft.com/office/drawing/2014/main" id="{06A16514-F37E-472F-9B18-6CB5BA318D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2095" y="284497"/>
            <a:ext cx="1231081" cy="12030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456B97-719B-4F6E-9E9F-3A0866AE86B7}"/>
              </a:ext>
            </a:extLst>
          </p:cNvPr>
          <p:cNvSpPr txBox="1"/>
          <p:nvPr/>
        </p:nvSpPr>
        <p:spPr>
          <a:xfrm>
            <a:off x="10512095" y="1542197"/>
            <a:ext cx="1343307" cy="523220"/>
          </a:xfrm>
          <a:prstGeom prst="rect">
            <a:avLst/>
          </a:prstGeom>
          <a:noFill/>
        </p:spPr>
        <p:txBody>
          <a:bodyPr wrap="square" rtlCol="0">
            <a:spAutoFit/>
          </a:bodyPr>
          <a:lstStyle/>
          <a:p>
            <a:r>
              <a:rPr lang="en-GB" sz="1400" b="1" dirty="0"/>
              <a:t>Jamie Franklin</a:t>
            </a:r>
          </a:p>
          <a:p>
            <a:r>
              <a:rPr lang="en-GB" sz="1400" b="1" dirty="0"/>
              <a:t>(Bournemouth)</a:t>
            </a:r>
          </a:p>
        </p:txBody>
      </p:sp>
    </p:spTree>
    <p:extLst>
      <p:ext uri="{BB962C8B-B14F-4D97-AF65-F5344CB8AC3E}">
        <p14:creationId xmlns:p14="http://schemas.microsoft.com/office/powerpoint/2010/main" val="1749705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4A0D26-5608-4996-A001-0E04600BE36D}"/>
              </a:ext>
            </a:extLst>
          </p:cNvPr>
          <p:cNvPicPr>
            <a:picLocks noChangeAspect="1"/>
          </p:cNvPicPr>
          <p:nvPr/>
        </p:nvPicPr>
        <p:blipFill rotWithShape="1">
          <a:blip r:embed="rId2"/>
          <a:srcRect t="23761" b="17830"/>
          <a:stretch/>
        </p:blipFill>
        <p:spPr>
          <a:xfrm>
            <a:off x="288231" y="1263721"/>
            <a:ext cx="11257593" cy="3698697"/>
          </a:xfrm>
          <a:prstGeom prst="rect">
            <a:avLst/>
          </a:prstGeom>
        </p:spPr>
      </p:pic>
      <p:pic>
        <p:nvPicPr>
          <p:cNvPr id="6" name="Picture 5">
            <a:extLst>
              <a:ext uri="{FF2B5EF4-FFF2-40B4-BE49-F238E27FC236}">
                <a16:creationId xmlns:a16="http://schemas.microsoft.com/office/drawing/2014/main" id="{D28D2596-29A7-4ED0-BD47-FC4AC4F8797C}"/>
              </a:ext>
            </a:extLst>
          </p:cNvPr>
          <p:cNvPicPr>
            <a:picLocks noChangeAspect="1"/>
          </p:cNvPicPr>
          <p:nvPr/>
        </p:nvPicPr>
        <p:blipFill rotWithShape="1">
          <a:blip r:embed="rId3"/>
          <a:srcRect t="11702" b="25314"/>
          <a:stretch/>
        </p:blipFill>
        <p:spPr>
          <a:xfrm>
            <a:off x="4987628" y="4962418"/>
            <a:ext cx="2423358" cy="1090204"/>
          </a:xfrm>
          <a:prstGeom prst="rect">
            <a:avLst/>
          </a:prstGeom>
        </p:spPr>
      </p:pic>
      <p:sp>
        <p:nvSpPr>
          <p:cNvPr id="7" name="Rectangle 6">
            <a:extLst>
              <a:ext uri="{FF2B5EF4-FFF2-40B4-BE49-F238E27FC236}">
                <a16:creationId xmlns:a16="http://schemas.microsoft.com/office/drawing/2014/main" id="{674A4268-C556-4846-93C0-7532ACC4B7E7}"/>
              </a:ext>
            </a:extLst>
          </p:cNvPr>
          <p:cNvSpPr/>
          <p:nvPr/>
        </p:nvSpPr>
        <p:spPr>
          <a:xfrm>
            <a:off x="288231" y="1263721"/>
            <a:ext cx="11257593" cy="5095982"/>
          </a:xfrm>
          <a:prstGeom prst="rect">
            <a:avLst/>
          </a:prstGeom>
          <a:noFill/>
          <a:ln w="19050">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587ECA8-DC5A-40A9-9CA2-56DEAB95FB9C}"/>
              </a:ext>
            </a:extLst>
          </p:cNvPr>
          <p:cNvSpPr txBox="1"/>
          <p:nvPr/>
        </p:nvSpPr>
        <p:spPr>
          <a:xfrm>
            <a:off x="7410986" y="4962418"/>
            <a:ext cx="3671261" cy="369332"/>
          </a:xfrm>
          <a:prstGeom prst="rect">
            <a:avLst/>
          </a:prstGeom>
          <a:solidFill>
            <a:schemeClr val="bg1"/>
          </a:solidFill>
        </p:spPr>
        <p:txBody>
          <a:bodyPr wrap="none" rtlCol="0">
            <a:spAutoFit/>
          </a:bodyPr>
          <a:lstStyle/>
          <a:p>
            <a:r>
              <a:rPr lang="en-US" dirty="0"/>
              <a:t>Power to detect smaller effect sizes </a:t>
            </a:r>
          </a:p>
        </p:txBody>
      </p:sp>
      <p:sp>
        <p:nvSpPr>
          <p:cNvPr id="9" name="Title 1">
            <a:extLst>
              <a:ext uri="{FF2B5EF4-FFF2-40B4-BE49-F238E27FC236}">
                <a16:creationId xmlns:a16="http://schemas.microsoft.com/office/drawing/2014/main" id="{D587308C-73B8-4417-9538-06EC4280486B}"/>
              </a:ext>
            </a:extLst>
          </p:cNvPr>
          <p:cNvSpPr txBox="1">
            <a:spLocks/>
          </p:cNvSpPr>
          <p:nvPr/>
        </p:nvSpPr>
        <p:spPr>
          <a:xfrm>
            <a:off x="2996351" y="-662782"/>
            <a:ext cx="10515600" cy="1325563"/>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200" kern="1200" baseline="0">
                <a:solidFill>
                  <a:srgbClr val="123E57"/>
                </a:solidFill>
                <a:latin typeface="+mj-lt"/>
                <a:ea typeface="+mj-ea"/>
                <a:cs typeface="SapientSansBold"/>
              </a:defRPr>
            </a:lvl1pPr>
          </a:lstStyle>
          <a:p>
            <a:r>
              <a:rPr lang="en-GB" b="1" dirty="0">
                <a:solidFill>
                  <a:schemeClr val="tx1"/>
                </a:solidFill>
                <a:latin typeface="+mn-lt"/>
              </a:rPr>
              <a:t>International MILI studies</a:t>
            </a:r>
          </a:p>
        </p:txBody>
      </p:sp>
      <p:cxnSp>
        <p:nvCxnSpPr>
          <p:cNvPr id="10" name="Straight Connector 9">
            <a:extLst>
              <a:ext uri="{FF2B5EF4-FFF2-40B4-BE49-F238E27FC236}">
                <a16:creationId xmlns:a16="http://schemas.microsoft.com/office/drawing/2014/main" id="{1C1F7AD4-704E-4926-B87C-7B557CD7C211}"/>
              </a:ext>
            </a:extLst>
          </p:cNvPr>
          <p:cNvCxnSpPr>
            <a:cxnSpLocks/>
          </p:cNvCxnSpPr>
          <p:nvPr/>
        </p:nvCxnSpPr>
        <p:spPr>
          <a:xfrm>
            <a:off x="0" y="76875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Picture 11" descr="University of Oxford visual identity - Fonts In Use">
            <a:extLst>
              <a:ext uri="{FF2B5EF4-FFF2-40B4-BE49-F238E27FC236}">
                <a16:creationId xmlns:a16="http://schemas.microsoft.com/office/drawing/2014/main" id="{E2707421-FFD8-4302-9590-65FA332FF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92" y="81195"/>
            <a:ext cx="1028062" cy="3136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r. David Malkin">
            <a:extLst>
              <a:ext uri="{FF2B5EF4-FFF2-40B4-BE49-F238E27FC236}">
                <a16:creationId xmlns:a16="http://schemas.microsoft.com/office/drawing/2014/main" id="{C45290D6-62AD-47A0-B37B-D627F1A06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5179" y="1893810"/>
            <a:ext cx="1075970" cy="1075970"/>
          </a:xfrm>
          <a:prstGeom prst="ellipse">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835543E-4C29-4AC7-902B-7038B6491A1D}"/>
              </a:ext>
            </a:extLst>
          </p:cNvPr>
          <p:cNvSpPr txBox="1"/>
          <p:nvPr/>
        </p:nvSpPr>
        <p:spPr>
          <a:xfrm>
            <a:off x="7741970" y="2967335"/>
            <a:ext cx="1222387" cy="461665"/>
          </a:xfrm>
          <a:prstGeom prst="rect">
            <a:avLst/>
          </a:prstGeom>
          <a:noFill/>
        </p:spPr>
        <p:txBody>
          <a:bodyPr wrap="square" rtlCol="0">
            <a:spAutoFit/>
          </a:bodyPr>
          <a:lstStyle/>
          <a:p>
            <a:pPr algn="ctr"/>
            <a:r>
              <a:rPr lang="en-GB" sz="1200" dirty="0"/>
              <a:t>David Malkin </a:t>
            </a:r>
            <a:r>
              <a:rPr lang="en-GB" sz="1200" b="1" dirty="0"/>
              <a:t>Toronto</a:t>
            </a:r>
          </a:p>
        </p:txBody>
      </p:sp>
      <p:pic>
        <p:nvPicPr>
          <p:cNvPr id="15" name="Picture 10" descr="https://dceg.cancer.gov/sites/g/files/xnrzdm236/files/styles/cgov_article/public/cgov_image/media_image/2019-07/payal-khincha-bio-pic.jpg?h=a460f65d&amp;itok=KHBHUzDa">
            <a:extLst>
              <a:ext uri="{FF2B5EF4-FFF2-40B4-BE49-F238E27FC236}">
                <a16:creationId xmlns:a16="http://schemas.microsoft.com/office/drawing/2014/main" id="{D78EE01C-8F0D-4762-89C6-131A2E5D0D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278" t="6542" r="11473" b="32771"/>
          <a:stretch/>
        </p:blipFill>
        <p:spPr bwMode="auto">
          <a:xfrm>
            <a:off x="2350760" y="1776921"/>
            <a:ext cx="1074125" cy="1068015"/>
          </a:xfrm>
          <a:prstGeom prst="ellipse">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86C6620-E7D9-49BF-A398-8EFFB1821DBD}"/>
              </a:ext>
            </a:extLst>
          </p:cNvPr>
          <p:cNvSpPr txBox="1"/>
          <p:nvPr/>
        </p:nvSpPr>
        <p:spPr>
          <a:xfrm>
            <a:off x="2243250" y="2798770"/>
            <a:ext cx="1222387" cy="461665"/>
          </a:xfrm>
          <a:prstGeom prst="rect">
            <a:avLst/>
          </a:prstGeom>
          <a:noFill/>
        </p:spPr>
        <p:txBody>
          <a:bodyPr wrap="square" rtlCol="0">
            <a:spAutoFit/>
          </a:bodyPr>
          <a:lstStyle/>
          <a:p>
            <a:pPr algn="ctr"/>
            <a:r>
              <a:rPr lang="en-GB" sz="1200" dirty="0"/>
              <a:t>Payal Khincha </a:t>
            </a:r>
            <a:r>
              <a:rPr lang="en-GB" sz="1200" b="1" dirty="0"/>
              <a:t>NCI</a:t>
            </a:r>
          </a:p>
        </p:txBody>
      </p:sp>
      <p:pic>
        <p:nvPicPr>
          <p:cNvPr id="17" name="Picture 12" descr="Christian Kratz (@cpkratz) / Twitter">
            <a:extLst>
              <a:ext uri="{FF2B5EF4-FFF2-40B4-BE49-F238E27FC236}">
                <a16:creationId xmlns:a16="http://schemas.microsoft.com/office/drawing/2014/main" id="{EDCA726A-4E8A-4D3F-A25A-3D53F4E7DA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86407" y="1958987"/>
            <a:ext cx="1059417" cy="1059417"/>
          </a:xfrm>
          <a:prstGeom prst="ellipse">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1A9BF34-57A1-42B9-8F3E-3DD97F421017}"/>
              </a:ext>
            </a:extLst>
          </p:cNvPr>
          <p:cNvSpPr txBox="1"/>
          <p:nvPr/>
        </p:nvSpPr>
        <p:spPr>
          <a:xfrm>
            <a:off x="10375276" y="3011597"/>
            <a:ext cx="1222387" cy="461665"/>
          </a:xfrm>
          <a:prstGeom prst="rect">
            <a:avLst/>
          </a:prstGeom>
          <a:noFill/>
        </p:spPr>
        <p:txBody>
          <a:bodyPr wrap="square" rtlCol="0">
            <a:spAutoFit/>
          </a:bodyPr>
          <a:lstStyle/>
          <a:p>
            <a:pPr algn="ctr"/>
            <a:r>
              <a:rPr lang="en-GB" sz="1200"/>
              <a:t>Christian Kratz </a:t>
            </a:r>
            <a:r>
              <a:rPr lang="en-GB" sz="1200" b="1"/>
              <a:t>Hannover</a:t>
            </a:r>
          </a:p>
        </p:txBody>
      </p:sp>
    </p:spTree>
    <p:extLst>
      <p:ext uri="{BB962C8B-B14F-4D97-AF65-F5344CB8AC3E}">
        <p14:creationId xmlns:p14="http://schemas.microsoft.com/office/powerpoint/2010/main" val="292111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FCB2-0C53-4B3A-9589-8EDA2C5A99FA}"/>
              </a:ext>
            </a:extLst>
          </p:cNvPr>
          <p:cNvSpPr>
            <a:spLocks noGrp="1"/>
          </p:cNvSpPr>
          <p:nvPr>
            <p:ph type="title"/>
          </p:nvPr>
        </p:nvSpPr>
        <p:spPr>
          <a:xfrm>
            <a:off x="1984612" y="-267941"/>
            <a:ext cx="10515600" cy="1325563"/>
          </a:xfrm>
        </p:spPr>
        <p:txBody>
          <a:bodyPr>
            <a:normAutofit/>
          </a:bodyPr>
          <a:lstStyle/>
          <a:p>
            <a:r>
              <a:rPr lang="en-GB" sz="3200" b="1" dirty="0">
                <a:latin typeface="+mn-lt"/>
              </a:rPr>
              <a:t>Key points about the MILI study</a:t>
            </a:r>
          </a:p>
        </p:txBody>
      </p:sp>
      <p:sp>
        <p:nvSpPr>
          <p:cNvPr id="3" name="Content Placeholder 2">
            <a:extLst>
              <a:ext uri="{FF2B5EF4-FFF2-40B4-BE49-F238E27FC236}">
                <a16:creationId xmlns:a16="http://schemas.microsoft.com/office/drawing/2014/main" id="{059141FD-B23D-4630-8CBC-DDF0D4734F87}"/>
              </a:ext>
            </a:extLst>
          </p:cNvPr>
          <p:cNvSpPr>
            <a:spLocks noGrp="1"/>
          </p:cNvSpPr>
          <p:nvPr>
            <p:ph idx="1"/>
          </p:nvPr>
        </p:nvSpPr>
        <p:spPr>
          <a:xfrm>
            <a:off x="596923" y="1057621"/>
            <a:ext cx="10515600" cy="5719177"/>
          </a:xfrm>
        </p:spPr>
        <p:txBody>
          <a:bodyPr>
            <a:normAutofit/>
          </a:bodyPr>
          <a:lstStyle/>
          <a:p>
            <a:r>
              <a:rPr lang="en-GB" sz="2400" dirty="0"/>
              <a:t>Designed with close involvement from LFS community </a:t>
            </a:r>
          </a:p>
          <a:p>
            <a:r>
              <a:rPr lang="en-GB" sz="2400" dirty="0"/>
              <a:t>Will tell us if metformin delays/reduces risk of cancer (endpoints may extend) so that metformin could be licenced</a:t>
            </a:r>
          </a:p>
          <a:p>
            <a:r>
              <a:rPr lang="en-GB" sz="2400" dirty="0"/>
              <a:t>Will use a Translational Data Platform to tell us how metformin works</a:t>
            </a:r>
          </a:p>
          <a:p>
            <a:r>
              <a:rPr lang="en-GB" sz="2400" dirty="0">
                <a:highlight>
                  <a:srgbClr val="FFFF00"/>
                </a:highlight>
              </a:rPr>
              <a:t>Will provide coordinated MRI for people with LFS around the UK</a:t>
            </a:r>
          </a:p>
          <a:p>
            <a:r>
              <a:rPr lang="en-GB" sz="2400" dirty="0"/>
              <a:t>Will tell us whether certain mutations are more penetrant than other (risk-adjusted screening) </a:t>
            </a:r>
          </a:p>
          <a:p>
            <a:r>
              <a:rPr lang="en-GB" sz="2400" dirty="0"/>
              <a:t>Will test biomarkers that may predict cancer early</a:t>
            </a:r>
          </a:p>
          <a:p>
            <a:r>
              <a:rPr lang="en-GB" sz="2400" dirty="0"/>
              <a:t>Will validate SIGNIFY’s quality of life findings (about the benefits of MRI) in a larger patient group</a:t>
            </a:r>
          </a:p>
          <a:p>
            <a:r>
              <a:rPr lang="en-GB" sz="2400" dirty="0"/>
              <a:t>Will provide a database to teach WB+B MRI reporting</a:t>
            </a:r>
          </a:p>
          <a:p>
            <a:r>
              <a:rPr lang="en-GB" sz="2400" dirty="0">
                <a:highlight>
                  <a:srgbClr val="FFFF00"/>
                </a:highlight>
              </a:rPr>
              <a:t>Will seed future prevention studies (potentially vaccine trials)</a:t>
            </a:r>
          </a:p>
        </p:txBody>
      </p:sp>
      <p:sp>
        <p:nvSpPr>
          <p:cNvPr id="4" name="Slide Number Placeholder 3">
            <a:extLst>
              <a:ext uri="{FF2B5EF4-FFF2-40B4-BE49-F238E27FC236}">
                <a16:creationId xmlns:a16="http://schemas.microsoft.com/office/drawing/2014/main" id="{DDF8BAC7-57C0-4FF4-8B5A-2082B715C9C4}"/>
              </a:ext>
            </a:extLst>
          </p:cNvPr>
          <p:cNvSpPr>
            <a:spLocks noGrp="1"/>
          </p:cNvSpPr>
          <p:nvPr>
            <p:ph type="sldNum" sz="quarter" idx="12"/>
          </p:nvPr>
        </p:nvSpPr>
        <p:spPr/>
        <p:txBody>
          <a:bodyPr/>
          <a:lstStyle/>
          <a:p>
            <a:fld id="{2CD6764E-73D6-7044-9DC9-72ACDA3F174E}" type="slidenum">
              <a:rPr lang="en-US" smtClean="0"/>
              <a:t>22</a:t>
            </a:fld>
            <a:endParaRPr lang="en-US"/>
          </a:p>
        </p:txBody>
      </p:sp>
      <p:cxnSp>
        <p:nvCxnSpPr>
          <p:cNvPr id="5" name="Straight Connector 4">
            <a:extLst>
              <a:ext uri="{FF2B5EF4-FFF2-40B4-BE49-F238E27FC236}">
                <a16:creationId xmlns:a16="http://schemas.microsoft.com/office/drawing/2014/main" id="{6727EF46-D9C8-494C-8ADA-7C03B43BF4A2}"/>
              </a:ext>
            </a:extLst>
          </p:cNvPr>
          <p:cNvCxnSpPr>
            <a:cxnSpLocks/>
          </p:cNvCxnSpPr>
          <p:nvPr/>
        </p:nvCxnSpPr>
        <p:spPr>
          <a:xfrm>
            <a:off x="0" y="76875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5" descr="University of Oxford visual identity - Fonts In Use">
            <a:extLst>
              <a:ext uri="{FF2B5EF4-FFF2-40B4-BE49-F238E27FC236}">
                <a16:creationId xmlns:a16="http://schemas.microsoft.com/office/drawing/2014/main" id="{EA9CF8F5-B6C1-4177-BAD0-2E0BB88D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2" y="81195"/>
            <a:ext cx="1028062" cy="31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350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EC31-8B66-453E-841D-85617AA61FDD}"/>
              </a:ext>
            </a:extLst>
          </p:cNvPr>
          <p:cNvSpPr>
            <a:spLocks noGrp="1"/>
          </p:cNvSpPr>
          <p:nvPr>
            <p:ph type="title"/>
          </p:nvPr>
        </p:nvSpPr>
        <p:spPr/>
        <p:txBody>
          <a:bodyPr/>
          <a:lstStyle/>
          <a:p>
            <a:r>
              <a:rPr lang="en-GB" dirty="0"/>
              <a:t>Thank you! </a:t>
            </a:r>
            <a:br>
              <a:rPr lang="en-GB" dirty="0"/>
            </a:br>
            <a:r>
              <a:rPr lang="en-GB" b="1" dirty="0">
                <a:latin typeface="+mn-lt"/>
              </a:rPr>
              <a:t>Recruitment starts soon!</a:t>
            </a:r>
          </a:p>
        </p:txBody>
      </p:sp>
      <p:sp>
        <p:nvSpPr>
          <p:cNvPr id="4" name="Slide Number Placeholder 3">
            <a:extLst>
              <a:ext uri="{FF2B5EF4-FFF2-40B4-BE49-F238E27FC236}">
                <a16:creationId xmlns:a16="http://schemas.microsoft.com/office/drawing/2014/main" id="{D2B6D5A8-A602-4D2A-80C6-7FB8D8EA2245}"/>
              </a:ext>
            </a:extLst>
          </p:cNvPr>
          <p:cNvSpPr>
            <a:spLocks noGrp="1"/>
          </p:cNvSpPr>
          <p:nvPr>
            <p:ph type="sldNum" sz="quarter" idx="12"/>
          </p:nvPr>
        </p:nvSpPr>
        <p:spPr/>
        <p:txBody>
          <a:bodyPr/>
          <a:lstStyle/>
          <a:p>
            <a:fld id="{2CD6764E-73D6-7044-9DC9-72ACDA3F174E}" type="slidenum">
              <a:rPr lang="en-US" smtClean="0"/>
              <a:t>23</a:t>
            </a:fld>
            <a:endParaRPr lang="en-US"/>
          </a:p>
        </p:txBody>
      </p:sp>
      <p:pic>
        <p:nvPicPr>
          <p:cNvPr id="6" name="Picture 2" descr="https://www.anticancerfund.org/sites/default/files/styles/medium_squared/public/images/pan_pantziarka_0.png?itok=PnDxG5sI">
            <a:extLst>
              <a:ext uri="{FF2B5EF4-FFF2-40B4-BE49-F238E27FC236}">
                <a16:creationId xmlns:a16="http://schemas.microsoft.com/office/drawing/2014/main" id="{1773E68B-828F-4C36-9464-9E466C55FA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80"/>
          <a:stretch/>
        </p:blipFill>
        <p:spPr bwMode="auto">
          <a:xfrm>
            <a:off x="5185263" y="3648386"/>
            <a:ext cx="1212502" cy="1214056"/>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BC26E0-8DF5-430F-A8EE-8CCD76E9C73C}"/>
              </a:ext>
            </a:extLst>
          </p:cNvPr>
          <p:cNvSpPr txBox="1"/>
          <p:nvPr/>
        </p:nvSpPr>
        <p:spPr>
          <a:xfrm>
            <a:off x="4931893" y="5021003"/>
            <a:ext cx="171924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Dr Pan Pantziarka</a:t>
            </a:r>
            <a:r>
              <a:rPr lang="en-US" sz="1100" dirty="0">
                <a:latin typeface="Arial" panose="020B0604020202020204" pitchFamily="34" charset="0"/>
                <a:cs typeface="Arial" panose="020B0604020202020204" pitchFamily="34" charset="0"/>
              </a:rPr>
              <a:t> </a:t>
            </a:r>
          </a:p>
        </p:txBody>
      </p:sp>
      <p:pic>
        <p:nvPicPr>
          <p:cNvPr id="8" name="Picture 6" descr="Meet The Team – The George Pantziarka TP53 Trust">
            <a:extLst>
              <a:ext uri="{FF2B5EF4-FFF2-40B4-BE49-F238E27FC236}">
                <a16:creationId xmlns:a16="http://schemas.microsoft.com/office/drawing/2014/main" id="{0B2CF538-CEF2-49FC-807B-155A67DA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272" y="3665953"/>
            <a:ext cx="1024533" cy="1214056"/>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067962-129F-4114-9F04-31A83DE69014}"/>
              </a:ext>
            </a:extLst>
          </p:cNvPr>
          <p:cNvSpPr txBox="1"/>
          <p:nvPr/>
        </p:nvSpPr>
        <p:spPr>
          <a:xfrm>
            <a:off x="6435138" y="5081435"/>
            <a:ext cx="1396854" cy="430887"/>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Elizabeth Sam</a:t>
            </a:r>
          </a:p>
          <a:p>
            <a:pPr algn="ctr"/>
            <a:r>
              <a:rPr lang="en-GB" sz="1100"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39DD6AE-06D2-4B6E-A72F-556A24D0D0C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847847" y="3682211"/>
            <a:ext cx="1170493" cy="1276959"/>
          </a:xfrm>
          <a:prstGeom prst="ellipse">
            <a:avLst/>
          </a:prstGeom>
          <a:ln w="63500" cap="rnd">
            <a:noFill/>
          </a:ln>
          <a:effectLst>
            <a:outerShdw blurRad="381000" dist="292100" dir="5400000" sx="-80000" sy="-18000" rotWithShape="0">
              <a:srgbClr val="000000">
                <a:alpha val="22000"/>
              </a:srgbClr>
            </a:outerShdw>
          </a:effectLst>
        </p:spPr>
      </p:pic>
      <p:sp>
        <p:nvSpPr>
          <p:cNvPr id="11" name="TextBox 10">
            <a:extLst>
              <a:ext uri="{FF2B5EF4-FFF2-40B4-BE49-F238E27FC236}">
                <a16:creationId xmlns:a16="http://schemas.microsoft.com/office/drawing/2014/main" id="{DE80C576-B6D9-4430-BCA6-094962988D2C}"/>
              </a:ext>
            </a:extLst>
          </p:cNvPr>
          <p:cNvSpPr txBox="1"/>
          <p:nvPr/>
        </p:nvSpPr>
        <p:spPr>
          <a:xfrm>
            <a:off x="7645832" y="5136139"/>
            <a:ext cx="1396854" cy="430887"/>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Verity Easton</a:t>
            </a:r>
          </a:p>
          <a:p>
            <a:pPr algn="ctr"/>
            <a:r>
              <a:rPr lang="en-GB" sz="1100"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p:txBody>
      </p:sp>
      <p:pic>
        <p:nvPicPr>
          <p:cNvPr id="12" name="Picture 2" descr="The George Pantziarka TP53 Trust">
            <a:extLst>
              <a:ext uri="{FF2B5EF4-FFF2-40B4-BE49-F238E27FC236}">
                <a16:creationId xmlns:a16="http://schemas.microsoft.com/office/drawing/2014/main" id="{FFB626E6-CF5D-49ED-B4F8-D3893C9FA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340" y="2417653"/>
            <a:ext cx="3820378" cy="11107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DFA0DEE-D498-4047-95AD-95CCC8B04376}"/>
              </a:ext>
            </a:extLst>
          </p:cNvPr>
          <p:cNvPicPr>
            <a:picLocks noChangeAspect="1"/>
          </p:cNvPicPr>
          <p:nvPr/>
        </p:nvPicPr>
        <p:blipFill>
          <a:blip r:embed="rId6"/>
          <a:stretch>
            <a:fillRect/>
          </a:stretch>
        </p:blipFill>
        <p:spPr>
          <a:xfrm>
            <a:off x="3056456" y="5437742"/>
            <a:ext cx="1853360" cy="1126769"/>
          </a:xfrm>
          <a:prstGeom prst="rect">
            <a:avLst/>
          </a:prstGeom>
        </p:spPr>
      </p:pic>
      <p:pic>
        <p:nvPicPr>
          <p:cNvPr id="14" name="Picture 4" descr="NIHR | Medicines Discovery Catapult">
            <a:extLst>
              <a:ext uri="{FF2B5EF4-FFF2-40B4-BE49-F238E27FC236}">
                <a16:creationId xmlns:a16="http://schemas.microsoft.com/office/drawing/2014/main" id="{AC0AE0FD-AC32-4F32-8AC2-587C52AE229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9540" b="39716"/>
          <a:stretch/>
        </p:blipFill>
        <p:spPr bwMode="auto">
          <a:xfrm>
            <a:off x="262225" y="2612415"/>
            <a:ext cx="3096159" cy="6122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ncer Research UK gets a brand refresh">
            <a:extLst>
              <a:ext uri="{FF2B5EF4-FFF2-40B4-BE49-F238E27FC236}">
                <a16:creationId xmlns:a16="http://schemas.microsoft.com/office/drawing/2014/main" id="{21C40C0F-C8EE-4C41-BD85-05AAE85063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69" y="3939474"/>
            <a:ext cx="1951284" cy="130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934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244242C-BB86-49FF-98F3-ADC78A03C9BE}"/>
              </a:ext>
            </a:extLst>
          </p:cNvPr>
          <p:cNvGrpSpPr/>
          <p:nvPr/>
        </p:nvGrpSpPr>
        <p:grpSpPr>
          <a:xfrm>
            <a:off x="5853990" y="4217528"/>
            <a:ext cx="6480298" cy="2354470"/>
            <a:chOff x="5944239" y="3658742"/>
            <a:chExt cx="6480720" cy="2354623"/>
          </a:xfrm>
        </p:grpSpPr>
        <p:sp>
          <p:nvSpPr>
            <p:cNvPr id="12" name="TextBox 11">
              <a:extLst>
                <a:ext uri="{FF2B5EF4-FFF2-40B4-BE49-F238E27FC236}">
                  <a16:creationId xmlns:a16="http://schemas.microsoft.com/office/drawing/2014/main" id="{4F145231-F092-4D1A-9A09-CBA4E80A370C}"/>
                </a:ext>
              </a:extLst>
            </p:cNvPr>
            <p:cNvSpPr txBox="1"/>
            <p:nvPr/>
          </p:nvSpPr>
          <p:spPr>
            <a:xfrm>
              <a:off x="5944239" y="3658742"/>
              <a:ext cx="6480720" cy="369356"/>
            </a:xfrm>
            <a:prstGeom prst="rect">
              <a:avLst/>
            </a:prstGeom>
            <a:noFill/>
          </p:spPr>
          <p:txBody>
            <a:bodyPr wrap="square" rtlCol="0">
              <a:spAutoFit/>
            </a:bodyPr>
            <a:lstStyle/>
            <a:p>
              <a:r>
                <a:rPr lang="en-US" b="1" dirty="0"/>
                <a:t>Squamous cell lung cancer: </a:t>
              </a:r>
            </a:p>
          </p:txBody>
        </p:sp>
        <p:sp>
          <p:nvSpPr>
            <p:cNvPr id="14" name="TextBox 13">
              <a:extLst>
                <a:ext uri="{FF2B5EF4-FFF2-40B4-BE49-F238E27FC236}">
                  <a16:creationId xmlns:a16="http://schemas.microsoft.com/office/drawing/2014/main" id="{0F218D5A-E866-43D6-9578-8CA3F3EF0A96}"/>
                </a:ext>
              </a:extLst>
            </p:cNvPr>
            <p:cNvSpPr txBox="1"/>
            <p:nvPr/>
          </p:nvSpPr>
          <p:spPr>
            <a:xfrm>
              <a:off x="8774475" y="4258925"/>
              <a:ext cx="2216145" cy="1754440"/>
            </a:xfrm>
            <a:prstGeom prst="rect">
              <a:avLst/>
            </a:prstGeom>
            <a:noFill/>
          </p:spPr>
          <p:txBody>
            <a:bodyPr wrap="square" rtlCol="0">
              <a:spAutoFit/>
            </a:bodyPr>
            <a:lstStyle/>
            <a:p>
              <a:r>
                <a:rPr lang="en-US" dirty="0">
                  <a:solidFill>
                    <a:schemeClr val="tx1">
                      <a:lumMod val="65000"/>
                      <a:lumOff val="35000"/>
                    </a:schemeClr>
                  </a:solidFill>
                </a:rPr>
                <a:t>Preinvasive carcinoma in situ (CIN) to invasive squamous lung cancer  - approx. </a:t>
              </a:r>
              <a:r>
                <a:rPr lang="en-US" b="1" dirty="0">
                  <a:solidFill>
                    <a:schemeClr val="tx2"/>
                  </a:solidFill>
                </a:rPr>
                <a:t>8 years</a:t>
              </a:r>
            </a:p>
          </p:txBody>
        </p:sp>
      </p:grpSp>
      <p:grpSp>
        <p:nvGrpSpPr>
          <p:cNvPr id="4" name="Group 3">
            <a:extLst>
              <a:ext uri="{FF2B5EF4-FFF2-40B4-BE49-F238E27FC236}">
                <a16:creationId xmlns:a16="http://schemas.microsoft.com/office/drawing/2014/main" id="{1F8B2DF2-8BA8-4EB6-AEE0-B70B048FBC2B}"/>
              </a:ext>
            </a:extLst>
          </p:cNvPr>
          <p:cNvGrpSpPr/>
          <p:nvPr/>
        </p:nvGrpSpPr>
        <p:grpSpPr>
          <a:xfrm>
            <a:off x="602841" y="4168237"/>
            <a:ext cx="5107494" cy="2492700"/>
            <a:chOff x="572141" y="3665236"/>
            <a:chExt cx="6480720" cy="2492862"/>
          </a:xfrm>
        </p:grpSpPr>
        <p:pic>
          <p:nvPicPr>
            <p:cNvPr id="17" name="Picture 16">
              <a:extLst>
                <a:ext uri="{FF2B5EF4-FFF2-40B4-BE49-F238E27FC236}">
                  <a16:creationId xmlns:a16="http://schemas.microsoft.com/office/drawing/2014/main" id="{61A76B2C-1781-48B4-A8D5-867FD79C81D9}"/>
                </a:ext>
              </a:extLst>
            </p:cNvPr>
            <p:cNvPicPr>
              <a:picLocks noChangeAspect="1"/>
            </p:cNvPicPr>
            <p:nvPr/>
          </p:nvPicPr>
          <p:blipFill rotWithShape="1">
            <a:blip r:embed="rId2">
              <a:extLst>
                <a:ext uri="{28A0092B-C50C-407E-A947-70E740481C1C}">
                  <a14:useLocalDpi xmlns:a14="http://schemas.microsoft.com/office/drawing/2010/main" val="0"/>
                </a:ext>
              </a:extLst>
            </a:blip>
            <a:srcRect l="1" r="615" b="2141"/>
            <a:stretch/>
          </p:blipFill>
          <p:spPr>
            <a:xfrm>
              <a:off x="572141" y="4095184"/>
              <a:ext cx="1679585" cy="2062914"/>
            </a:xfrm>
            <a:prstGeom prst="rect">
              <a:avLst/>
            </a:prstGeom>
          </p:spPr>
        </p:pic>
        <p:sp>
          <p:nvSpPr>
            <p:cNvPr id="18" name="TextBox 17">
              <a:extLst>
                <a:ext uri="{FF2B5EF4-FFF2-40B4-BE49-F238E27FC236}">
                  <a16:creationId xmlns:a16="http://schemas.microsoft.com/office/drawing/2014/main" id="{45209AF4-8CAF-4027-AEAB-38E9C7B3EC7E}"/>
                </a:ext>
              </a:extLst>
            </p:cNvPr>
            <p:cNvSpPr txBox="1"/>
            <p:nvPr/>
          </p:nvSpPr>
          <p:spPr>
            <a:xfrm>
              <a:off x="3301128" y="4129940"/>
              <a:ext cx="1908210" cy="923390"/>
            </a:xfrm>
            <a:prstGeom prst="rect">
              <a:avLst/>
            </a:prstGeom>
            <a:noFill/>
          </p:spPr>
          <p:txBody>
            <a:bodyPr wrap="square" rtlCol="0">
              <a:spAutoFit/>
            </a:bodyPr>
            <a:lstStyle/>
            <a:p>
              <a:r>
                <a:rPr lang="en-US" dirty="0">
                  <a:solidFill>
                    <a:schemeClr val="tx1">
                      <a:lumMod val="65000"/>
                      <a:lumOff val="35000"/>
                    </a:schemeClr>
                  </a:solidFill>
                </a:rPr>
                <a:t>Adenomatous polyp to invasive CRC – 5-15 </a:t>
              </a:r>
              <a:r>
                <a:rPr lang="en-US" b="1" dirty="0">
                  <a:solidFill>
                    <a:schemeClr val="tx2"/>
                  </a:solidFill>
                </a:rPr>
                <a:t>years</a:t>
              </a:r>
            </a:p>
          </p:txBody>
        </p:sp>
        <p:sp>
          <p:nvSpPr>
            <p:cNvPr id="20" name="TextBox 19">
              <a:extLst>
                <a:ext uri="{FF2B5EF4-FFF2-40B4-BE49-F238E27FC236}">
                  <a16:creationId xmlns:a16="http://schemas.microsoft.com/office/drawing/2014/main" id="{6715A096-AF21-49CA-A841-C2B830CAB81D}"/>
                </a:ext>
              </a:extLst>
            </p:cNvPr>
            <p:cNvSpPr txBox="1"/>
            <p:nvPr/>
          </p:nvSpPr>
          <p:spPr>
            <a:xfrm>
              <a:off x="572141" y="3665236"/>
              <a:ext cx="6480720" cy="369356"/>
            </a:xfrm>
            <a:prstGeom prst="rect">
              <a:avLst/>
            </a:prstGeom>
            <a:noFill/>
          </p:spPr>
          <p:txBody>
            <a:bodyPr wrap="square" rtlCol="0">
              <a:spAutoFit/>
            </a:bodyPr>
            <a:lstStyle/>
            <a:p>
              <a:r>
                <a:rPr lang="en-US" b="1" dirty="0"/>
                <a:t>Colorectal cancer: </a:t>
              </a:r>
            </a:p>
          </p:txBody>
        </p:sp>
      </p:grpSp>
      <p:grpSp>
        <p:nvGrpSpPr>
          <p:cNvPr id="5" name="Group 4">
            <a:extLst>
              <a:ext uri="{FF2B5EF4-FFF2-40B4-BE49-F238E27FC236}">
                <a16:creationId xmlns:a16="http://schemas.microsoft.com/office/drawing/2014/main" id="{DC774BC1-F991-4E20-ABC3-E8D30C274BC6}"/>
              </a:ext>
            </a:extLst>
          </p:cNvPr>
          <p:cNvGrpSpPr/>
          <p:nvPr/>
        </p:nvGrpSpPr>
        <p:grpSpPr>
          <a:xfrm>
            <a:off x="6096000" y="1404571"/>
            <a:ext cx="5662690" cy="2286423"/>
            <a:chOff x="6502727" y="1025523"/>
            <a:chExt cx="6480720" cy="2286572"/>
          </a:xfrm>
        </p:grpSpPr>
        <p:sp>
          <p:nvSpPr>
            <p:cNvPr id="16" name="TextBox 15">
              <a:extLst>
                <a:ext uri="{FF2B5EF4-FFF2-40B4-BE49-F238E27FC236}">
                  <a16:creationId xmlns:a16="http://schemas.microsoft.com/office/drawing/2014/main" id="{63151898-367E-4C8D-996C-8B093997923D}"/>
                </a:ext>
              </a:extLst>
            </p:cNvPr>
            <p:cNvSpPr txBox="1"/>
            <p:nvPr/>
          </p:nvSpPr>
          <p:spPr>
            <a:xfrm>
              <a:off x="8680908" y="1525881"/>
              <a:ext cx="1750480" cy="1477424"/>
            </a:xfrm>
            <a:prstGeom prst="rect">
              <a:avLst/>
            </a:prstGeom>
            <a:noFill/>
          </p:spPr>
          <p:txBody>
            <a:bodyPr wrap="square" rtlCol="0">
              <a:spAutoFit/>
            </a:bodyPr>
            <a:lstStyle/>
            <a:p>
              <a:r>
                <a:rPr lang="en-US" dirty="0">
                  <a:solidFill>
                    <a:schemeClr val="tx1">
                      <a:lumMod val="65000"/>
                      <a:lumOff val="35000"/>
                    </a:schemeClr>
                  </a:solidFill>
                </a:rPr>
                <a:t>Serous tubal intraepithelial cancer (STIC) to ovarian cancer  </a:t>
              </a:r>
              <a:r>
                <a:rPr lang="en-US" b="1" dirty="0">
                  <a:solidFill>
                    <a:schemeClr val="tx2"/>
                  </a:solidFill>
                </a:rPr>
                <a:t>4-6 years</a:t>
              </a:r>
            </a:p>
          </p:txBody>
        </p:sp>
        <p:sp>
          <p:nvSpPr>
            <p:cNvPr id="19" name="TextBox 18">
              <a:extLst>
                <a:ext uri="{FF2B5EF4-FFF2-40B4-BE49-F238E27FC236}">
                  <a16:creationId xmlns:a16="http://schemas.microsoft.com/office/drawing/2014/main" id="{10D5D281-2DB7-4B5E-969D-34BF041F719C}"/>
                </a:ext>
              </a:extLst>
            </p:cNvPr>
            <p:cNvSpPr txBox="1"/>
            <p:nvPr/>
          </p:nvSpPr>
          <p:spPr>
            <a:xfrm>
              <a:off x="6502727" y="1025523"/>
              <a:ext cx="6480720" cy="369356"/>
            </a:xfrm>
            <a:prstGeom prst="rect">
              <a:avLst/>
            </a:prstGeom>
            <a:noFill/>
          </p:spPr>
          <p:txBody>
            <a:bodyPr wrap="square" rtlCol="0">
              <a:spAutoFit/>
            </a:bodyPr>
            <a:lstStyle/>
            <a:p>
              <a:r>
                <a:rPr lang="en-US" b="1" dirty="0"/>
                <a:t>Ovarian cancer: </a:t>
              </a:r>
            </a:p>
          </p:txBody>
        </p:sp>
        <p:pic>
          <p:nvPicPr>
            <p:cNvPr id="23" name="Picture 2" descr="Scientists Track Ovarian Cancers to Site of Origin: Fallopian Tubes | Lab  Manager">
              <a:extLst>
                <a:ext uri="{FF2B5EF4-FFF2-40B4-BE49-F238E27FC236}">
                  <a16:creationId xmlns:a16="http://schemas.microsoft.com/office/drawing/2014/main" id="{DE6528AA-1C1F-42D6-8CFE-667860C1F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727" y="1611782"/>
              <a:ext cx="1862248" cy="17003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83159C32-EB9B-4D5E-829F-951EF7B12C07}"/>
              </a:ext>
            </a:extLst>
          </p:cNvPr>
          <p:cNvGrpSpPr/>
          <p:nvPr/>
        </p:nvGrpSpPr>
        <p:grpSpPr>
          <a:xfrm>
            <a:off x="433310" y="1379728"/>
            <a:ext cx="6480298" cy="2328035"/>
            <a:chOff x="221942" y="1023945"/>
            <a:chExt cx="6480720" cy="2328186"/>
          </a:xfrm>
        </p:grpSpPr>
        <p:sp>
          <p:nvSpPr>
            <p:cNvPr id="9" name="TextBox 8">
              <a:extLst>
                <a:ext uri="{FF2B5EF4-FFF2-40B4-BE49-F238E27FC236}">
                  <a16:creationId xmlns:a16="http://schemas.microsoft.com/office/drawing/2014/main" id="{2EA4490C-D586-4737-8E10-E900E763A281}"/>
                </a:ext>
              </a:extLst>
            </p:cNvPr>
            <p:cNvSpPr txBox="1"/>
            <p:nvPr/>
          </p:nvSpPr>
          <p:spPr>
            <a:xfrm>
              <a:off x="221942" y="1023945"/>
              <a:ext cx="6480720" cy="369356"/>
            </a:xfrm>
            <a:prstGeom prst="rect">
              <a:avLst/>
            </a:prstGeom>
            <a:noFill/>
          </p:spPr>
          <p:txBody>
            <a:bodyPr wrap="square" rtlCol="0">
              <a:spAutoFit/>
            </a:bodyPr>
            <a:lstStyle/>
            <a:p>
              <a:r>
                <a:rPr lang="en-US" b="1" dirty="0"/>
                <a:t>Cervical cancer: </a:t>
              </a:r>
            </a:p>
          </p:txBody>
        </p:sp>
        <p:sp>
          <p:nvSpPr>
            <p:cNvPr id="11" name="TextBox 10">
              <a:extLst>
                <a:ext uri="{FF2B5EF4-FFF2-40B4-BE49-F238E27FC236}">
                  <a16:creationId xmlns:a16="http://schemas.microsoft.com/office/drawing/2014/main" id="{E121855C-A50E-4B16-A301-87EEC0FBF467}"/>
                </a:ext>
              </a:extLst>
            </p:cNvPr>
            <p:cNvSpPr txBox="1"/>
            <p:nvPr/>
          </p:nvSpPr>
          <p:spPr>
            <a:xfrm>
              <a:off x="2870422" y="1501152"/>
              <a:ext cx="1620179" cy="1754440"/>
            </a:xfrm>
            <a:prstGeom prst="rect">
              <a:avLst/>
            </a:prstGeom>
            <a:noFill/>
          </p:spPr>
          <p:txBody>
            <a:bodyPr wrap="square" rtlCol="0">
              <a:spAutoFit/>
            </a:bodyPr>
            <a:lstStyle/>
            <a:p>
              <a:r>
                <a:rPr lang="en-US" dirty="0">
                  <a:solidFill>
                    <a:schemeClr val="tx1">
                      <a:lumMod val="65000"/>
                      <a:lumOff val="35000"/>
                    </a:schemeClr>
                  </a:solidFill>
                </a:rPr>
                <a:t>Cervical intraepithelial neoplasia (CIN) to cervical cancer in </a:t>
              </a:r>
              <a:r>
                <a:rPr lang="en-US" b="1" dirty="0">
                  <a:solidFill>
                    <a:schemeClr val="tx2"/>
                  </a:solidFill>
                </a:rPr>
                <a:t>5-10 years</a:t>
              </a:r>
            </a:p>
          </p:txBody>
        </p:sp>
        <p:pic>
          <p:nvPicPr>
            <p:cNvPr id="31746" name="Picture 2" descr="abnormal_cells">
              <a:extLst>
                <a:ext uri="{FF2B5EF4-FFF2-40B4-BE49-F238E27FC236}">
                  <a16:creationId xmlns:a16="http://schemas.microsoft.com/office/drawing/2014/main" id="{5B6185E4-2385-49A3-8BA7-40C7C1974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31" y="1466580"/>
              <a:ext cx="1930598" cy="18855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Slide Number Placeholder 9">
            <a:extLst>
              <a:ext uri="{FF2B5EF4-FFF2-40B4-BE49-F238E27FC236}">
                <a16:creationId xmlns:a16="http://schemas.microsoft.com/office/drawing/2014/main" id="{D12BDA5D-6360-40FE-AA78-DF6267FC1631}"/>
              </a:ext>
            </a:extLst>
          </p:cNvPr>
          <p:cNvSpPr>
            <a:spLocks noGrp="1"/>
          </p:cNvSpPr>
          <p:nvPr>
            <p:ph type="sldNum" sz="quarter" idx="12"/>
          </p:nvPr>
        </p:nvSpPr>
        <p:spPr>
          <a:xfrm>
            <a:off x="226841" y="6977258"/>
            <a:ext cx="180713" cy="153889"/>
          </a:xfrm>
        </p:spPr>
        <p:txBody>
          <a:bodyPr/>
          <a:lstStyle/>
          <a:p>
            <a:fld id="{BED14CC0-05FE-4511-AF73-06B58947D4D0}" type="slidenum">
              <a:rPr lang="en-GB" smtClean="0">
                <a:latin typeface="Georgia" panose="02040502050405020303" pitchFamily="18" charset="0"/>
              </a:rPr>
              <a:t>3</a:t>
            </a:fld>
            <a:endParaRPr lang="en-GB" dirty="0">
              <a:latin typeface="Georgia" panose="02040502050405020303" pitchFamily="18" charset="0"/>
            </a:endParaRPr>
          </a:p>
        </p:txBody>
      </p:sp>
      <p:pic>
        <p:nvPicPr>
          <p:cNvPr id="26" name="Picture 25">
            <a:extLst>
              <a:ext uri="{FF2B5EF4-FFF2-40B4-BE49-F238E27FC236}">
                <a16:creationId xmlns:a16="http://schemas.microsoft.com/office/drawing/2014/main" id="{543332CB-4F2D-4D06-AE28-CCFA33FE19FA}"/>
              </a:ext>
            </a:extLst>
          </p:cNvPr>
          <p:cNvPicPr>
            <a:picLocks noChangeAspect="1"/>
          </p:cNvPicPr>
          <p:nvPr/>
        </p:nvPicPr>
        <p:blipFill>
          <a:blip r:embed="rId5"/>
          <a:stretch>
            <a:fillRect/>
          </a:stretch>
        </p:blipFill>
        <p:spPr>
          <a:xfrm>
            <a:off x="11007671" y="101993"/>
            <a:ext cx="1045267" cy="635481"/>
          </a:xfrm>
          <a:prstGeom prst="rect">
            <a:avLst/>
          </a:prstGeom>
        </p:spPr>
      </p:pic>
      <p:pic>
        <p:nvPicPr>
          <p:cNvPr id="8194" name="Picture 2" descr="Lung cancer - small cell Information | Mount Sinai - New York">
            <a:extLst>
              <a:ext uri="{FF2B5EF4-FFF2-40B4-BE49-F238E27FC236}">
                <a16:creationId xmlns:a16="http://schemas.microsoft.com/office/drawing/2014/main" id="{03DE805E-6D30-4BFD-8DE2-034B88776A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7829" y="4780141"/>
            <a:ext cx="2390620" cy="191440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84D8577E-BB68-469B-9D1A-3FCD7EC09963}"/>
              </a:ext>
            </a:extLst>
          </p:cNvPr>
          <p:cNvSpPr/>
          <p:nvPr/>
        </p:nvSpPr>
        <p:spPr>
          <a:xfrm>
            <a:off x="89806" y="172034"/>
            <a:ext cx="10702603" cy="64633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7" name="TextBox 6">
            <a:extLst>
              <a:ext uri="{FF2B5EF4-FFF2-40B4-BE49-F238E27FC236}">
                <a16:creationId xmlns:a16="http://schemas.microsoft.com/office/drawing/2014/main" id="{54DB5D78-8E64-4FBC-969F-ED48C5542AC4}"/>
              </a:ext>
            </a:extLst>
          </p:cNvPr>
          <p:cNvSpPr txBox="1"/>
          <p:nvPr/>
        </p:nvSpPr>
        <p:spPr>
          <a:xfrm>
            <a:off x="-273831" y="210696"/>
            <a:ext cx="11318824" cy="523220"/>
          </a:xfrm>
          <a:prstGeom prst="rect">
            <a:avLst/>
          </a:prstGeom>
          <a:noFill/>
        </p:spPr>
        <p:txBody>
          <a:bodyPr wrap="square" rtlCol="0">
            <a:spAutoFit/>
          </a:bodyPr>
          <a:lstStyle/>
          <a:p>
            <a:pPr algn="ctr"/>
            <a:r>
              <a:rPr lang="en-GB" sz="2800" b="1" dirty="0">
                <a:solidFill>
                  <a:schemeClr val="bg1"/>
                </a:solidFill>
              </a:rPr>
              <a:t>Cancers exist as precancers for years or even decades</a:t>
            </a:r>
          </a:p>
        </p:txBody>
      </p:sp>
    </p:spTree>
    <p:extLst>
      <p:ext uri="{BB962C8B-B14F-4D97-AF65-F5344CB8AC3E}">
        <p14:creationId xmlns:p14="http://schemas.microsoft.com/office/powerpoint/2010/main" val="224196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ars.els-cdn.com/content/image/1-s2.0-S0093775415001724-gr1.jpg">
            <a:extLst>
              <a:ext uri="{FF2B5EF4-FFF2-40B4-BE49-F238E27FC236}">
                <a16:creationId xmlns:a16="http://schemas.microsoft.com/office/drawing/2014/main" id="{91BC7452-9A4D-406E-BAD2-37A694BB1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497" y="1307841"/>
            <a:ext cx="8273718" cy="53860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00CFEC8-88BF-41FE-9812-791A190B68C9}"/>
              </a:ext>
            </a:extLst>
          </p:cNvPr>
          <p:cNvSpPr/>
          <p:nvPr/>
        </p:nvSpPr>
        <p:spPr>
          <a:xfrm>
            <a:off x="1207361" y="4290388"/>
            <a:ext cx="9800310" cy="2703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0B6D4C9-E82A-40B5-8EAC-8EBDC5608BDD}"/>
              </a:ext>
            </a:extLst>
          </p:cNvPr>
          <p:cNvSpPr txBox="1"/>
          <p:nvPr/>
        </p:nvSpPr>
        <p:spPr>
          <a:xfrm>
            <a:off x="9618021" y="1912297"/>
            <a:ext cx="2040218" cy="584775"/>
          </a:xfrm>
          <a:prstGeom prst="rect">
            <a:avLst/>
          </a:prstGeom>
          <a:noFill/>
        </p:spPr>
        <p:txBody>
          <a:bodyPr wrap="square" rtlCol="0">
            <a:spAutoFit/>
          </a:bodyPr>
          <a:lstStyle/>
          <a:p>
            <a:r>
              <a:rPr lang="en-GB" sz="1600" i="1" dirty="0"/>
              <a:t>Figure from Ryan &amp; </a:t>
            </a:r>
            <a:r>
              <a:rPr lang="en-GB" sz="1600" i="1" dirty="0" err="1"/>
              <a:t>Faupal</a:t>
            </a:r>
            <a:r>
              <a:rPr lang="en-GB" sz="1600" i="1" dirty="0"/>
              <a:t>-Badger, 2015</a:t>
            </a:r>
          </a:p>
        </p:txBody>
      </p:sp>
      <p:sp>
        <p:nvSpPr>
          <p:cNvPr id="6" name="Left Brace 5">
            <a:extLst>
              <a:ext uri="{FF2B5EF4-FFF2-40B4-BE49-F238E27FC236}">
                <a16:creationId xmlns:a16="http://schemas.microsoft.com/office/drawing/2014/main" id="{F0727C1F-B1D8-4290-8638-E7927AB65C52}"/>
              </a:ext>
            </a:extLst>
          </p:cNvPr>
          <p:cNvSpPr/>
          <p:nvPr/>
        </p:nvSpPr>
        <p:spPr>
          <a:xfrm rot="16200000">
            <a:off x="5821913" y="1940000"/>
            <a:ext cx="22860" cy="483328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a:extLst>
              <a:ext uri="{FF2B5EF4-FFF2-40B4-BE49-F238E27FC236}">
                <a16:creationId xmlns:a16="http://schemas.microsoft.com/office/drawing/2014/main" id="{3359870A-4BA8-44BC-9150-159DB77CDEBC}"/>
              </a:ext>
            </a:extLst>
          </p:cNvPr>
          <p:cNvSpPr txBox="1"/>
          <p:nvPr/>
        </p:nvSpPr>
        <p:spPr>
          <a:xfrm>
            <a:off x="4065172" y="4656966"/>
            <a:ext cx="2728824" cy="1477328"/>
          </a:xfrm>
          <a:prstGeom prst="rect">
            <a:avLst/>
          </a:prstGeom>
          <a:noFill/>
        </p:spPr>
        <p:txBody>
          <a:bodyPr wrap="square" rtlCol="0">
            <a:spAutoFit/>
          </a:bodyPr>
          <a:lstStyle/>
          <a:p>
            <a:pPr algn="ctr"/>
            <a:r>
              <a:rPr lang="en-GB" b="1" dirty="0"/>
              <a:t>Precancers: </a:t>
            </a:r>
            <a:r>
              <a:rPr lang="en-GB" dirty="0">
                <a:highlight>
                  <a:srgbClr val="FFFF00"/>
                </a:highlight>
              </a:rPr>
              <a:t>reversible,</a:t>
            </a:r>
            <a:r>
              <a:rPr lang="en-GB" dirty="0"/>
              <a:t> stromal/immune regulated,  multifocal, </a:t>
            </a:r>
            <a:r>
              <a:rPr lang="en-GB" b="1" dirty="0">
                <a:solidFill>
                  <a:srgbClr val="FF0000"/>
                </a:solidFill>
              </a:rPr>
              <a:t>HUGE THERAPEUTIC WINDOW!!!!</a:t>
            </a:r>
          </a:p>
        </p:txBody>
      </p:sp>
      <p:sp>
        <p:nvSpPr>
          <p:cNvPr id="15" name="Left Brace 14">
            <a:extLst>
              <a:ext uri="{FF2B5EF4-FFF2-40B4-BE49-F238E27FC236}">
                <a16:creationId xmlns:a16="http://schemas.microsoft.com/office/drawing/2014/main" id="{10CC7026-FEF5-483E-9035-E57276BB4436}"/>
              </a:ext>
            </a:extLst>
          </p:cNvPr>
          <p:cNvSpPr/>
          <p:nvPr/>
        </p:nvSpPr>
        <p:spPr>
          <a:xfrm rot="16200000">
            <a:off x="9179192" y="3692032"/>
            <a:ext cx="132723" cy="1586231"/>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a:extLst>
              <a:ext uri="{FF2B5EF4-FFF2-40B4-BE49-F238E27FC236}">
                <a16:creationId xmlns:a16="http://schemas.microsoft.com/office/drawing/2014/main" id="{F5A55098-01D9-419B-959B-FFF151EE4F5E}"/>
              </a:ext>
            </a:extLst>
          </p:cNvPr>
          <p:cNvSpPr txBox="1"/>
          <p:nvPr/>
        </p:nvSpPr>
        <p:spPr>
          <a:xfrm>
            <a:off x="8939920" y="4647192"/>
            <a:ext cx="2604777" cy="1723549"/>
          </a:xfrm>
          <a:prstGeom prst="rect">
            <a:avLst/>
          </a:prstGeom>
          <a:noFill/>
        </p:spPr>
        <p:txBody>
          <a:bodyPr wrap="square" rtlCol="0">
            <a:spAutoFit/>
          </a:bodyPr>
          <a:lstStyle/>
          <a:p>
            <a:r>
              <a:rPr lang="en-GB" b="1" dirty="0"/>
              <a:t>Invasive cancer: </a:t>
            </a:r>
            <a:r>
              <a:rPr lang="en-GB" dirty="0"/>
              <a:t>irreversible, obeys cancer hallmarks. Biomarkers: PSA etc, methylation signatures, cfDNA. </a:t>
            </a:r>
            <a:r>
              <a:rPr lang="en-GB" sz="1600" b="1" dirty="0"/>
              <a:t>Early Detection. </a:t>
            </a:r>
            <a:endParaRPr lang="en-GB" b="1" dirty="0"/>
          </a:p>
        </p:txBody>
      </p:sp>
      <p:pic>
        <p:nvPicPr>
          <p:cNvPr id="18" name="Picture 17">
            <a:extLst>
              <a:ext uri="{FF2B5EF4-FFF2-40B4-BE49-F238E27FC236}">
                <a16:creationId xmlns:a16="http://schemas.microsoft.com/office/drawing/2014/main" id="{B36E6278-1424-4ECF-807B-B7E1A518AC9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734" y="4647192"/>
            <a:ext cx="3456411" cy="980602"/>
          </a:xfrm>
          <a:prstGeom prst="rect">
            <a:avLst/>
          </a:prstGeom>
          <a:ln>
            <a:solidFill>
              <a:schemeClr val="tx1"/>
            </a:solidFill>
          </a:ln>
        </p:spPr>
      </p:pic>
      <p:pic>
        <p:nvPicPr>
          <p:cNvPr id="21" name="Picture 20">
            <a:extLst>
              <a:ext uri="{FF2B5EF4-FFF2-40B4-BE49-F238E27FC236}">
                <a16:creationId xmlns:a16="http://schemas.microsoft.com/office/drawing/2014/main" id="{243F2CB3-58EA-4001-9C43-F98EA27CE412}"/>
              </a:ext>
            </a:extLst>
          </p:cNvPr>
          <p:cNvPicPr>
            <a:picLocks noChangeAspect="1"/>
          </p:cNvPicPr>
          <p:nvPr/>
        </p:nvPicPr>
        <p:blipFill>
          <a:blip r:embed="rId4"/>
          <a:stretch>
            <a:fillRect/>
          </a:stretch>
        </p:blipFill>
        <p:spPr>
          <a:xfrm>
            <a:off x="11007671" y="101993"/>
            <a:ext cx="1045267" cy="635481"/>
          </a:xfrm>
          <a:prstGeom prst="rect">
            <a:avLst/>
          </a:prstGeom>
        </p:spPr>
      </p:pic>
      <p:sp>
        <p:nvSpPr>
          <p:cNvPr id="12" name="Footer Placeholder 3">
            <a:extLst>
              <a:ext uri="{FF2B5EF4-FFF2-40B4-BE49-F238E27FC236}">
                <a16:creationId xmlns:a16="http://schemas.microsoft.com/office/drawing/2014/main" id="{8B0C4A0B-560D-4E9C-AFE0-29E498119247}"/>
              </a:ext>
            </a:extLst>
          </p:cNvPr>
          <p:cNvSpPr>
            <a:spLocks noGrp="1"/>
          </p:cNvSpPr>
          <p:nvPr>
            <p:ph type="ftr" sz="quarter" idx="11"/>
          </p:nvPr>
        </p:nvSpPr>
        <p:spPr>
          <a:xfrm>
            <a:off x="605100" y="6418458"/>
            <a:ext cx="9829800" cy="153889"/>
          </a:xfrm>
        </p:spPr>
        <p:txBody>
          <a:bodyPr/>
          <a:lstStyle/>
          <a:p>
            <a:r>
              <a:rPr lang="en-GB" dirty="0" err="1"/>
              <a:t>Moderna</a:t>
            </a:r>
            <a:endParaRPr lang="en-GB" dirty="0"/>
          </a:p>
        </p:txBody>
      </p:sp>
      <p:sp>
        <p:nvSpPr>
          <p:cNvPr id="13" name="Rectangle: Rounded Corners 12">
            <a:extLst>
              <a:ext uri="{FF2B5EF4-FFF2-40B4-BE49-F238E27FC236}">
                <a16:creationId xmlns:a16="http://schemas.microsoft.com/office/drawing/2014/main" id="{C4152FAF-DA62-4C6B-A038-994BF93A09E5}"/>
              </a:ext>
            </a:extLst>
          </p:cNvPr>
          <p:cNvSpPr/>
          <p:nvPr/>
        </p:nvSpPr>
        <p:spPr>
          <a:xfrm>
            <a:off x="89806" y="172034"/>
            <a:ext cx="10702603" cy="64633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4" name="TextBox 13">
            <a:extLst>
              <a:ext uri="{FF2B5EF4-FFF2-40B4-BE49-F238E27FC236}">
                <a16:creationId xmlns:a16="http://schemas.microsoft.com/office/drawing/2014/main" id="{B1DC8ECD-EA7C-495E-9FCE-D0872D445699}"/>
              </a:ext>
            </a:extLst>
          </p:cNvPr>
          <p:cNvSpPr txBox="1"/>
          <p:nvPr/>
        </p:nvSpPr>
        <p:spPr>
          <a:xfrm>
            <a:off x="2593557" y="246983"/>
            <a:ext cx="11717761" cy="523220"/>
          </a:xfrm>
          <a:prstGeom prst="rect">
            <a:avLst/>
          </a:prstGeom>
          <a:noFill/>
        </p:spPr>
        <p:txBody>
          <a:bodyPr wrap="square" rtlCol="0">
            <a:spAutoFit/>
          </a:bodyPr>
          <a:lstStyle/>
          <a:p>
            <a:r>
              <a:rPr lang="en-GB" sz="2800" b="1" dirty="0">
                <a:solidFill>
                  <a:schemeClr val="bg1"/>
                </a:solidFill>
              </a:rPr>
              <a:t>What do we know about Precancers?</a:t>
            </a:r>
          </a:p>
        </p:txBody>
      </p:sp>
      <p:pic>
        <p:nvPicPr>
          <p:cNvPr id="16" name="Picture 15">
            <a:extLst>
              <a:ext uri="{FF2B5EF4-FFF2-40B4-BE49-F238E27FC236}">
                <a16:creationId xmlns:a16="http://schemas.microsoft.com/office/drawing/2014/main" id="{188764EE-4EC2-445E-988C-0D696093AB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22" b="89444" l="2005" r="89900">
                        <a14:foregroundMark x1="2005" y1="19444" x2="30069" y2="43611"/>
                        <a14:foregroundMark x1="30069" y1="43611" x2="35544" y2="43611"/>
                        <a14:foregroundMark x1="35544" y1="43611" x2="46415" y2="41667"/>
                        <a14:foregroundMark x1="46415" y1="41667" x2="49499" y2="42222"/>
                        <a14:foregroundMark x1="6322" y1="59167" x2="40864" y2="80556"/>
                        <a14:foregroundMark x1="40864" y1="80556" x2="47263" y2="79722"/>
                        <a14:foregroundMark x1="47263" y1="79722" x2="50270" y2="81667"/>
                        <a14:foregroundMark x1="29761" y1="53333" x2="40324" y2="60278"/>
                        <a14:foregroundMark x1="40324" y1="60278" x2="45721" y2="60833"/>
                        <a14:foregroundMark x1="45721" y1="60833" x2="46877" y2="60278"/>
                        <a14:foregroundMark x1="46877" y1="60278" x2="52583" y2="60278"/>
                        <a14:foregroundMark x1="52583" y1="60278" x2="56130" y2="57778"/>
                        <a14:foregroundMark x1="47263" y1="69444" x2="53123" y2="69444"/>
                        <a14:foregroundMark x1="53123" y1="69444" x2="56746" y2="68611"/>
                      </a14:backgroundRemoval>
                    </a14:imgEffect>
                  </a14:imgLayer>
                </a14:imgProps>
              </a:ext>
              <a:ext uri="{28A0092B-C50C-407E-A947-70E740481C1C}">
                <a14:useLocalDpi xmlns:a14="http://schemas.microsoft.com/office/drawing/2010/main" val="0"/>
              </a:ext>
            </a:extLst>
          </a:blip>
          <a:srcRect/>
          <a:stretch/>
        </p:blipFill>
        <p:spPr>
          <a:xfrm>
            <a:off x="2679075" y="1620831"/>
            <a:ext cx="9049910" cy="2376840"/>
          </a:xfrm>
          <a:prstGeom prst="rect">
            <a:avLst/>
          </a:prstGeom>
          <a:solidFill>
            <a:schemeClr val="bg1"/>
          </a:solidFill>
        </p:spPr>
      </p:pic>
    </p:spTree>
    <p:extLst>
      <p:ext uri="{BB962C8B-B14F-4D97-AF65-F5344CB8AC3E}">
        <p14:creationId xmlns:p14="http://schemas.microsoft.com/office/powerpoint/2010/main" val="80791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5"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106244-DC73-4586-8D08-EF51476BEC3D}"/>
              </a:ext>
            </a:extLst>
          </p:cNvPr>
          <p:cNvSpPr>
            <a:spLocks noGrp="1"/>
          </p:cNvSpPr>
          <p:nvPr>
            <p:ph type="sldNum" sz="quarter" idx="12"/>
          </p:nvPr>
        </p:nvSpPr>
        <p:spPr/>
        <p:txBody>
          <a:bodyPr/>
          <a:lstStyle/>
          <a:p>
            <a:fld id="{FB0BDCCD-C660-4255-AD5C-041D05D001E1}" type="slidenum">
              <a:rPr lang="en-GB" smtClean="0"/>
              <a:t>5</a:t>
            </a:fld>
            <a:endParaRPr lang="en-GB"/>
          </a:p>
        </p:txBody>
      </p:sp>
      <p:pic>
        <p:nvPicPr>
          <p:cNvPr id="6" name="Graphic 5" descr="Man">
            <a:extLst>
              <a:ext uri="{FF2B5EF4-FFF2-40B4-BE49-F238E27FC236}">
                <a16:creationId xmlns:a16="http://schemas.microsoft.com/office/drawing/2014/main" id="{CD0A3AD9-E334-4B18-9A88-2453E7BB45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7062" y="1927425"/>
            <a:ext cx="430935" cy="504709"/>
          </a:xfrm>
          <a:prstGeom prst="rect">
            <a:avLst/>
          </a:prstGeom>
        </p:spPr>
      </p:pic>
      <p:pic>
        <p:nvPicPr>
          <p:cNvPr id="7" name="Graphic 6" descr="Man">
            <a:extLst>
              <a:ext uri="{FF2B5EF4-FFF2-40B4-BE49-F238E27FC236}">
                <a16:creationId xmlns:a16="http://schemas.microsoft.com/office/drawing/2014/main" id="{F61D8E6E-79E8-486B-A07E-AE4FFEC95A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38558" y="2994267"/>
            <a:ext cx="450458" cy="504463"/>
          </a:xfrm>
          <a:prstGeom prst="rect">
            <a:avLst/>
          </a:prstGeom>
        </p:spPr>
      </p:pic>
      <p:pic>
        <p:nvPicPr>
          <p:cNvPr id="8" name="Graphic 7" descr="Woman">
            <a:extLst>
              <a:ext uri="{FF2B5EF4-FFF2-40B4-BE49-F238E27FC236}">
                <a16:creationId xmlns:a16="http://schemas.microsoft.com/office/drawing/2014/main" id="{C7206722-CCAE-4BD6-A0DA-C27E59BAA7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0186" y="1933513"/>
            <a:ext cx="535540" cy="540866"/>
          </a:xfrm>
          <a:prstGeom prst="rect">
            <a:avLst/>
          </a:prstGeom>
        </p:spPr>
      </p:pic>
      <p:pic>
        <p:nvPicPr>
          <p:cNvPr id="9" name="Graphic 8" descr="Man">
            <a:extLst>
              <a:ext uri="{FF2B5EF4-FFF2-40B4-BE49-F238E27FC236}">
                <a16:creationId xmlns:a16="http://schemas.microsoft.com/office/drawing/2014/main" id="{E7BE54C4-96B7-4C7C-8855-2B980439E6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48017" y="3682406"/>
            <a:ext cx="450458" cy="504463"/>
          </a:xfrm>
          <a:prstGeom prst="rect">
            <a:avLst/>
          </a:prstGeom>
        </p:spPr>
      </p:pic>
      <p:pic>
        <p:nvPicPr>
          <p:cNvPr id="10" name="Graphic 9" descr="Man">
            <a:extLst>
              <a:ext uri="{FF2B5EF4-FFF2-40B4-BE49-F238E27FC236}">
                <a16:creationId xmlns:a16="http://schemas.microsoft.com/office/drawing/2014/main" id="{26C69C73-FEC4-4E11-9374-86804E7DD2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84184" y="2449481"/>
            <a:ext cx="430935" cy="504709"/>
          </a:xfrm>
          <a:prstGeom prst="rect">
            <a:avLst/>
          </a:prstGeom>
        </p:spPr>
      </p:pic>
      <p:pic>
        <p:nvPicPr>
          <p:cNvPr id="11" name="Graphic 10" descr="Woman">
            <a:extLst>
              <a:ext uri="{FF2B5EF4-FFF2-40B4-BE49-F238E27FC236}">
                <a16:creationId xmlns:a16="http://schemas.microsoft.com/office/drawing/2014/main" id="{7BF90C05-00C5-411D-83E0-365FCEEB3C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75921" y="2486375"/>
            <a:ext cx="501088" cy="506070"/>
          </a:xfrm>
          <a:prstGeom prst="rect">
            <a:avLst/>
          </a:prstGeom>
        </p:spPr>
      </p:pic>
      <p:pic>
        <p:nvPicPr>
          <p:cNvPr id="12" name="Graphic 11" descr="Woman">
            <a:extLst>
              <a:ext uri="{FF2B5EF4-FFF2-40B4-BE49-F238E27FC236}">
                <a16:creationId xmlns:a16="http://schemas.microsoft.com/office/drawing/2014/main" id="{94CEEB71-A217-4A68-AB4B-88355CBB8F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22634" y="2957750"/>
            <a:ext cx="501088" cy="506070"/>
          </a:xfrm>
          <a:prstGeom prst="rect">
            <a:avLst/>
          </a:prstGeom>
        </p:spPr>
      </p:pic>
      <p:pic>
        <p:nvPicPr>
          <p:cNvPr id="13" name="Graphic 12" descr="Woman">
            <a:extLst>
              <a:ext uri="{FF2B5EF4-FFF2-40B4-BE49-F238E27FC236}">
                <a16:creationId xmlns:a16="http://schemas.microsoft.com/office/drawing/2014/main" id="{E2666BAB-01FA-4CB2-8CDB-6537C331BE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96292" y="3097625"/>
            <a:ext cx="501088" cy="545459"/>
          </a:xfrm>
          <a:prstGeom prst="rect">
            <a:avLst/>
          </a:prstGeom>
        </p:spPr>
      </p:pic>
      <p:pic>
        <p:nvPicPr>
          <p:cNvPr id="14" name="Graphic 13" descr="Man">
            <a:extLst>
              <a:ext uri="{FF2B5EF4-FFF2-40B4-BE49-F238E27FC236}">
                <a16:creationId xmlns:a16="http://schemas.microsoft.com/office/drawing/2014/main" id="{2D67889B-8316-4DF6-B0D9-E2FAE9EEA1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62207" y="2957750"/>
            <a:ext cx="476351" cy="574982"/>
          </a:xfrm>
          <a:prstGeom prst="rect">
            <a:avLst/>
          </a:prstGeom>
        </p:spPr>
      </p:pic>
      <p:pic>
        <p:nvPicPr>
          <p:cNvPr id="15" name="Graphic 14" descr="Woman">
            <a:extLst>
              <a:ext uri="{FF2B5EF4-FFF2-40B4-BE49-F238E27FC236}">
                <a16:creationId xmlns:a16="http://schemas.microsoft.com/office/drawing/2014/main" id="{A7A643CF-C2B0-4B69-9A37-BBEC39C499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90939" y="3055924"/>
            <a:ext cx="479371" cy="484138"/>
          </a:xfrm>
          <a:prstGeom prst="rect">
            <a:avLst/>
          </a:prstGeom>
        </p:spPr>
      </p:pic>
      <p:pic>
        <p:nvPicPr>
          <p:cNvPr id="16" name="Graphic 15" descr="Woman">
            <a:extLst>
              <a:ext uri="{FF2B5EF4-FFF2-40B4-BE49-F238E27FC236}">
                <a16:creationId xmlns:a16="http://schemas.microsoft.com/office/drawing/2014/main" id="{E8FC19D6-FC01-43D0-8048-3BC8504854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30705" y="2412483"/>
            <a:ext cx="535540" cy="540866"/>
          </a:xfrm>
          <a:prstGeom prst="rect">
            <a:avLst/>
          </a:prstGeom>
        </p:spPr>
      </p:pic>
      <p:pic>
        <p:nvPicPr>
          <p:cNvPr id="17" name="Graphic 16" descr="Man">
            <a:extLst>
              <a:ext uri="{FF2B5EF4-FFF2-40B4-BE49-F238E27FC236}">
                <a16:creationId xmlns:a16="http://schemas.microsoft.com/office/drawing/2014/main" id="{AD9B6BE9-0676-4272-861D-3707993ECA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30912" y="2427056"/>
            <a:ext cx="494436" cy="553714"/>
          </a:xfrm>
          <a:prstGeom prst="rect">
            <a:avLst/>
          </a:prstGeom>
        </p:spPr>
      </p:pic>
      <p:pic>
        <p:nvPicPr>
          <p:cNvPr id="18" name="Graphic 17" descr="Man">
            <a:extLst>
              <a:ext uri="{FF2B5EF4-FFF2-40B4-BE49-F238E27FC236}">
                <a16:creationId xmlns:a16="http://schemas.microsoft.com/office/drawing/2014/main" id="{ADD0F48F-62AE-40C7-AA14-62ADFDE736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4589" y="2549689"/>
            <a:ext cx="494436" cy="553714"/>
          </a:xfrm>
          <a:prstGeom prst="rect">
            <a:avLst/>
          </a:prstGeom>
        </p:spPr>
      </p:pic>
      <p:pic>
        <p:nvPicPr>
          <p:cNvPr id="19" name="Graphic 18" descr="Man">
            <a:extLst>
              <a:ext uri="{FF2B5EF4-FFF2-40B4-BE49-F238E27FC236}">
                <a16:creationId xmlns:a16="http://schemas.microsoft.com/office/drawing/2014/main" id="{69B7457D-F9D8-44EE-B26A-8EEA7EB849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1686" y="1907773"/>
            <a:ext cx="430935" cy="504709"/>
          </a:xfrm>
          <a:prstGeom prst="rect">
            <a:avLst/>
          </a:prstGeom>
        </p:spPr>
      </p:pic>
      <p:pic>
        <p:nvPicPr>
          <p:cNvPr id="20" name="Graphic 19" descr="Woman">
            <a:extLst>
              <a:ext uri="{FF2B5EF4-FFF2-40B4-BE49-F238E27FC236}">
                <a16:creationId xmlns:a16="http://schemas.microsoft.com/office/drawing/2014/main" id="{CF38113F-806C-40A0-A8B4-62A61FE42B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90598" y="2055481"/>
            <a:ext cx="501088" cy="506070"/>
          </a:xfrm>
          <a:prstGeom prst="rect">
            <a:avLst/>
          </a:prstGeom>
        </p:spPr>
      </p:pic>
      <p:pic>
        <p:nvPicPr>
          <p:cNvPr id="21" name="Graphic 20" descr="Woman">
            <a:extLst>
              <a:ext uri="{FF2B5EF4-FFF2-40B4-BE49-F238E27FC236}">
                <a16:creationId xmlns:a16="http://schemas.microsoft.com/office/drawing/2014/main" id="{8014E448-9E11-49DC-BA2B-DE117D7D76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74804" y="1911715"/>
            <a:ext cx="501088" cy="545459"/>
          </a:xfrm>
          <a:prstGeom prst="rect">
            <a:avLst/>
          </a:prstGeom>
        </p:spPr>
      </p:pic>
      <p:pic>
        <p:nvPicPr>
          <p:cNvPr id="22" name="Graphic 21" descr="Man">
            <a:extLst>
              <a:ext uri="{FF2B5EF4-FFF2-40B4-BE49-F238E27FC236}">
                <a16:creationId xmlns:a16="http://schemas.microsoft.com/office/drawing/2014/main" id="{89EBE774-8FB0-410D-9AB0-744F4C1E07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91566" y="3052670"/>
            <a:ext cx="476351" cy="574982"/>
          </a:xfrm>
          <a:prstGeom prst="rect">
            <a:avLst/>
          </a:prstGeom>
        </p:spPr>
      </p:pic>
      <p:pic>
        <p:nvPicPr>
          <p:cNvPr id="23" name="Graphic 22" descr="Man">
            <a:extLst>
              <a:ext uri="{FF2B5EF4-FFF2-40B4-BE49-F238E27FC236}">
                <a16:creationId xmlns:a16="http://schemas.microsoft.com/office/drawing/2014/main" id="{FCB78B06-26D9-4A79-BD49-5BC0F7C927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9963" y="3610033"/>
            <a:ext cx="450458" cy="504463"/>
          </a:xfrm>
          <a:prstGeom prst="rect">
            <a:avLst/>
          </a:prstGeom>
        </p:spPr>
      </p:pic>
      <p:pic>
        <p:nvPicPr>
          <p:cNvPr id="24" name="Graphic 23" descr="Man">
            <a:extLst>
              <a:ext uri="{FF2B5EF4-FFF2-40B4-BE49-F238E27FC236}">
                <a16:creationId xmlns:a16="http://schemas.microsoft.com/office/drawing/2014/main" id="{9A8EFD2A-EB4D-4915-84FE-BF71B288AF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35223" y="4056766"/>
            <a:ext cx="430935" cy="504709"/>
          </a:xfrm>
          <a:prstGeom prst="rect">
            <a:avLst/>
          </a:prstGeom>
        </p:spPr>
      </p:pic>
      <p:pic>
        <p:nvPicPr>
          <p:cNvPr id="25" name="Graphic 24" descr="Man">
            <a:extLst>
              <a:ext uri="{FF2B5EF4-FFF2-40B4-BE49-F238E27FC236}">
                <a16:creationId xmlns:a16="http://schemas.microsoft.com/office/drawing/2014/main" id="{AC2118B5-054F-47C2-9741-598418DC39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59946" y="3682406"/>
            <a:ext cx="450458" cy="504463"/>
          </a:xfrm>
          <a:prstGeom prst="rect">
            <a:avLst/>
          </a:prstGeom>
        </p:spPr>
      </p:pic>
      <p:pic>
        <p:nvPicPr>
          <p:cNvPr id="26" name="Graphic 25" descr="Woman">
            <a:extLst>
              <a:ext uri="{FF2B5EF4-FFF2-40B4-BE49-F238E27FC236}">
                <a16:creationId xmlns:a16="http://schemas.microsoft.com/office/drawing/2014/main" id="{59425C3A-521A-44D8-A541-49E0D66182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37710" y="4026118"/>
            <a:ext cx="501088" cy="506070"/>
          </a:xfrm>
          <a:prstGeom prst="rect">
            <a:avLst/>
          </a:prstGeom>
        </p:spPr>
      </p:pic>
      <p:pic>
        <p:nvPicPr>
          <p:cNvPr id="27" name="Graphic 26" descr="Woman">
            <a:extLst>
              <a:ext uri="{FF2B5EF4-FFF2-40B4-BE49-F238E27FC236}">
                <a16:creationId xmlns:a16="http://schemas.microsoft.com/office/drawing/2014/main" id="{5FE16DE5-50F1-4CD0-A718-FE50330996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74756" y="3560154"/>
            <a:ext cx="479371" cy="484138"/>
          </a:xfrm>
          <a:prstGeom prst="rect">
            <a:avLst/>
          </a:prstGeom>
        </p:spPr>
      </p:pic>
      <p:pic>
        <p:nvPicPr>
          <p:cNvPr id="28" name="Graphic 27" descr="Woman">
            <a:extLst>
              <a:ext uri="{FF2B5EF4-FFF2-40B4-BE49-F238E27FC236}">
                <a16:creationId xmlns:a16="http://schemas.microsoft.com/office/drawing/2014/main" id="{6EF5BD9F-4E2F-4CCF-A0FE-8A3EF7E044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82241" y="2797211"/>
            <a:ext cx="535540" cy="540866"/>
          </a:xfrm>
          <a:prstGeom prst="rect">
            <a:avLst/>
          </a:prstGeom>
        </p:spPr>
      </p:pic>
      <p:pic>
        <p:nvPicPr>
          <p:cNvPr id="29" name="Graphic 28" descr="Man">
            <a:extLst>
              <a:ext uri="{FF2B5EF4-FFF2-40B4-BE49-F238E27FC236}">
                <a16:creationId xmlns:a16="http://schemas.microsoft.com/office/drawing/2014/main" id="{DFDCEA78-270C-4861-8C4E-55F7428F91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82484" y="3463820"/>
            <a:ext cx="430935" cy="504709"/>
          </a:xfrm>
          <a:prstGeom prst="rect">
            <a:avLst/>
          </a:prstGeom>
        </p:spPr>
      </p:pic>
      <p:pic>
        <p:nvPicPr>
          <p:cNvPr id="30" name="Graphic 29" descr="Woman">
            <a:extLst>
              <a:ext uri="{FF2B5EF4-FFF2-40B4-BE49-F238E27FC236}">
                <a16:creationId xmlns:a16="http://schemas.microsoft.com/office/drawing/2014/main" id="{F35C7AE9-230C-4AF8-A3FA-654F7F66353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41232" y="3364714"/>
            <a:ext cx="501088" cy="506070"/>
          </a:xfrm>
          <a:prstGeom prst="rect">
            <a:avLst/>
          </a:prstGeom>
        </p:spPr>
      </p:pic>
      <p:pic>
        <p:nvPicPr>
          <p:cNvPr id="31" name="Graphic 30" descr="Woman">
            <a:extLst>
              <a:ext uri="{FF2B5EF4-FFF2-40B4-BE49-F238E27FC236}">
                <a16:creationId xmlns:a16="http://schemas.microsoft.com/office/drawing/2014/main" id="{B464B8A2-CA9E-492D-A245-173E7FBE39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8971" y="3648626"/>
            <a:ext cx="501088" cy="506070"/>
          </a:xfrm>
          <a:prstGeom prst="rect">
            <a:avLst/>
          </a:prstGeom>
        </p:spPr>
      </p:pic>
      <p:pic>
        <p:nvPicPr>
          <p:cNvPr id="32" name="Graphic 31" descr="Woman">
            <a:extLst>
              <a:ext uri="{FF2B5EF4-FFF2-40B4-BE49-F238E27FC236}">
                <a16:creationId xmlns:a16="http://schemas.microsoft.com/office/drawing/2014/main" id="{FD9A7AA9-96A4-46F3-A77D-4BBEFAE190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24260" y="3588567"/>
            <a:ext cx="501088" cy="506070"/>
          </a:xfrm>
          <a:prstGeom prst="rect">
            <a:avLst/>
          </a:prstGeom>
        </p:spPr>
      </p:pic>
      <p:pic>
        <p:nvPicPr>
          <p:cNvPr id="33" name="Graphic 32" descr="Woman">
            <a:extLst>
              <a:ext uri="{FF2B5EF4-FFF2-40B4-BE49-F238E27FC236}">
                <a16:creationId xmlns:a16="http://schemas.microsoft.com/office/drawing/2014/main" id="{8899CE70-F9DD-4D5A-A2E1-770DFEA319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25348" y="3193420"/>
            <a:ext cx="479371" cy="484138"/>
          </a:xfrm>
          <a:prstGeom prst="rect">
            <a:avLst/>
          </a:prstGeom>
        </p:spPr>
      </p:pic>
      <p:pic>
        <p:nvPicPr>
          <p:cNvPr id="34" name="Graphic 33" descr="Woman">
            <a:extLst>
              <a:ext uri="{FF2B5EF4-FFF2-40B4-BE49-F238E27FC236}">
                <a16:creationId xmlns:a16="http://schemas.microsoft.com/office/drawing/2014/main" id="{DDFD2843-500B-425E-AB8A-39A086C3E0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59794" y="2562538"/>
            <a:ext cx="535540" cy="540866"/>
          </a:xfrm>
          <a:prstGeom prst="rect">
            <a:avLst/>
          </a:prstGeom>
        </p:spPr>
      </p:pic>
      <p:pic>
        <p:nvPicPr>
          <p:cNvPr id="35" name="Graphic 34" descr="Man">
            <a:extLst>
              <a:ext uri="{FF2B5EF4-FFF2-40B4-BE49-F238E27FC236}">
                <a16:creationId xmlns:a16="http://schemas.microsoft.com/office/drawing/2014/main" id="{FEFF84EC-0231-4948-9EC2-ED32EAD859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51361" y="1906090"/>
            <a:ext cx="494436" cy="553714"/>
          </a:xfrm>
          <a:prstGeom prst="rect">
            <a:avLst/>
          </a:prstGeom>
        </p:spPr>
      </p:pic>
      <p:pic>
        <p:nvPicPr>
          <p:cNvPr id="36" name="Graphic 35" descr="Woman">
            <a:extLst>
              <a:ext uri="{FF2B5EF4-FFF2-40B4-BE49-F238E27FC236}">
                <a16:creationId xmlns:a16="http://schemas.microsoft.com/office/drawing/2014/main" id="{553C0858-C3A7-4553-9A16-096601318E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75891" y="3638139"/>
            <a:ext cx="501088" cy="506070"/>
          </a:xfrm>
          <a:prstGeom prst="rect">
            <a:avLst/>
          </a:prstGeom>
        </p:spPr>
      </p:pic>
      <p:pic>
        <p:nvPicPr>
          <p:cNvPr id="37" name="Graphic 36" descr="Woman">
            <a:extLst>
              <a:ext uri="{FF2B5EF4-FFF2-40B4-BE49-F238E27FC236}">
                <a16:creationId xmlns:a16="http://schemas.microsoft.com/office/drawing/2014/main" id="{32C0D206-F863-4002-9E61-8CDB8B2C3D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56559" y="2448121"/>
            <a:ext cx="501088" cy="506070"/>
          </a:xfrm>
          <a:prstGeom prst="rect">
            <a:avLst/>
          </a:prstGeom>
        </p:spPr>
      </p:pic>
      <p:pic>
        <p:nvPicPr>
          <p:cNvPr id="38" name="Graphic 37" descr="Woman">
            <a:extLst>
              <a:ext uri="{FF2B5EF4-FFF2-40B4-BE49-F238E27FC236}">
                <a16:creationId xmlns:a16="http://schemas.microsoft.com/office/drawing/2014/main" id="{B9B7A294-9DFD-4643-B398-434713283F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6569" y="2099457"/>
            <a:ext cx="501088" cy="506070"/>
          </a:xfrm>
          <a:prstGeom prst="rect">
            <a:avLst/>
          </a:prstGeom>
        </p:spPr>
      </p:pic>
      <p:pic>
        <p:nvPicPr>
          <p:cNvPr id="40" name="Picture 39">
            <a:extLst>
              <a:ext uri="{FF2B5EF4-FFF2-40B4-BE49-F238E27FC236}">
                <a16:creationId xmlns:a16="http://schemas.microsoft.com/office/drawing/2014/main" id="{0194FC93-10B0-4F58-AE78-D369C93EE8F9}"/>
              </a:ext>
            </a:extLst>
          </p:cNvPr>
          <p:cNvPicPr>
            <a:picLocks noChangeAspect="1"/>
          </p:cNvPicPr>
          <p:nvPr/>
        </p:nvPicPr>
        <p:blipFill>
          <a:blip r:embed="rId14"/>
          <a:stretch>
            <a:fillRect/>
          </a:stretch>
        </p:blipFill>
        <p:spPr>
          <a:xfrm>
            <a:off x="11007671" y="101993"/>
            <a:ext cx="1045267" cy="635481"/>
          </a:xfrm>
          <a:prstGeom prst="rect">
            <a:avLst/>
          </a:prstGeom>
        </p:spPr>
      </p:pic>
      <p:grpSp>
        <p:nvGrpSpPr>
          <p:cNvPr id="41" name="Group 40">
            <a:extLst>
              <a:ext uri="{FF2B5EF4-FFF2-40B4-BE49-F238E27FC236}">
                <a16:creationId xmlns:a16="http://schemas.microsoft.com/office/drawing/2014/main" id="{B58A94FF-0B0D-4A99-B909-45B07CB3C6F1}"/>
              </a:ext>
            </a:extLst>
          </p:cNvPr>
          <p:cNvGrpSpPr/>
          <p:nvPr/>
        </p:nvGrpSpPr>
        <p:grpSpPr>
          <a:xfrm>
            <a:off x="179290" y="1382649"/>
            <a:ext cx="2953378" cy="2883728"/>
            <a:chOff x="178904" y="1382516"/>
            <a:chExt cx="2953570" cy="2883916"/>
          </a:xfrm>
        </p:grpSpPr>
        <p:sp>
          <p:nvSpPr>
            <p:cNvPr id="42" name="TextBox 41">
              <a:extLst>
                <a:ext uri="{FF2B5EF4-FFF2-40B4-BE49-F238E27FC236}">
                  <a16:creationId xmlns:a16="http://schemas.microsoft.com/office/drawing/2014/main" id="{3FCA9A0F-6F1B-491C-B082-50FED7500714}"/>
                </a:ext>
              </a:extLst>
            </p:cNvPr>
            <p:cNvSpPr txBox="1"/>
            <p:nvPr/>
          </p:nvSpPr>
          <p:spPr>
            <a:xfrm>
              <a:off x="408726" y="1520551"/>
              <a:ext cx="2481397" cy="1200407"/>
            </a:xfrm>
            <a:prstGeom prst="rect">
              <a:avLst/>
            </a:prstGeom>
            <a:noFill/>
          </p:spPr>
          <p:txBody>
            <a:bodyPr wrap="square" rtlCol="0">
              <a:spAutoFit/>
            </a:bodyPr>
            <a:lstStyle/>
            <a:p>
              <a:pPr algn="ctr"/>
              <a:r>
                <a:rPr lang="en-GB" dirty="0"/>
                <a:t>Small predetermined population (e.g. genetic high risk) matched to targeted agent</a:t>
              </a:r>
            </a:p>
          </p:txBody>
        </p:sp>
        <p:pic>
          <p:nvPicPr>
            <p:cNvPr id="43" name="Graphic 42" descr="Needle">
              <a:extLst>
                <a:ext uri="{FF2B5EF4-FFF2-40B4-BE49-F238E27FC236}">
                  <a16:creationId xmlns:a16="http://schemas.microsoft.com/office/drawing/2014/main" id="{D846AC04-9BA3-473B-A11C-401A78F4532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7450544" flipH="1">
              <a:off x="1754357" y="3061100"/>
              <a:ext cx="963748" cy="963748"/>
            </a:xfrm>
            <a:prstGeom prst="rect">
              <a:avLst/>
            </a:prstGeom>
          </p:spPr>
        </p:pic>
        <p:pic>
          <p:nvPicPr>
            <p:cNvPr id="44" name="Graphic 43" descr="Medicine">
              <a:extLst>
                <a:ext uri="{FF2B5EF4-FFF2-40B4-BE49-F238E27FC236}">
                  <a16:creationId xmlns:a16="http://schemas.microsoft.com/office/drawing/2014/main" id="{2D9522B4-B371-4DB1-95B0-D68257CE549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2855" y="3140648"/>
              <a:ext cx="914400" cy="914400"/>
            </a:xfrm>
            <a:prstGeom prst="rect">
              <a:avLst/>
            </a:prstGeom>
          </p:spPr>
        </p:pic>
        <p:sp>
          <p:nvSpPr>
            <p:cNvPr id="45" name="TextBox 44">
              <a:extLst>
                <a:ext uri="{FF2B5EF4-FFF2-40B4-BE49-F238E27FC236}">
                  <a16:creationId xmlns:a16="http://schemas.microsoft.com/office/drawing/2014/main" id="{D3842954-007D-4C8C-A3BB-FC6E35667CAF}"/>
                </a:ext>
              </a:extLst>
            </p:cNvPr>
            <p:cNvSpPr txBox="1"/>
            <p:nvPr/>
          </p:nvSpPr>
          <p:spPr>
            <a:xfrm>
              <a:off x="1301319" y="3346225"/>
              <a:ext cx="431872" cy="369356"/>
            </a:xfrm>
            <a:prstGeom prst="rect">
              <a:avLst/>
            </a:prstGeom>
            <a:noFill/>
          </p:spPr>
          <p:txBody>
            <a:bodyPr wrap="square" rtlCol="0">
              <a:spAutoFit/>
            </a:bodyPr>
            <a:lstStyle/>
            <a:p>
              <a:r>
                <a:rPr lang="en-GB" dirty="0">
                  <a:latin typeface="Georgia" panose="02040502050405020303" pitchFamily="18" charset="0"/>
                </a:rPr>
                <a:t>or</a:t>
              </a:r>
            </a:p>
          </p:txBody>
        </p:sp>
        <p:sp>
          <p:nvSpPr>
            <p:cNvPr id="46" name="Rectangle 45">
              <a:extLst>
                <a:ext uri="{FF2B5EF4-FFF2-40B4-BE49-F238E27FC236}">
                  <a16:creationId xmlns:a16="http://schemas.microsoft.com/office/drawing/2014/main" id="{6A10D567-865B-4231-8382-5AA7F58684F4}"/>
                </a:ext>
              </a:extLst>
            </p:cNvPr>
            <p:cNvSpPr/>
            <p:nvPr/>
          </p:nvSpPr>
          <p:spPr>
            <a:xfrm>
              <a:off x="178904" y="1382516"/>
              <a:ext cx="2953570" cy="2883916"/>
            </a:xfrm>
            <a:prstGeom prst="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C6B50B49-EF17-4CAA-B0D1-61B36A2EF009}"/>
              </a:ext>
            </a:extLst>
          </p:cNvPr>
          <p:cNvGrpSpPr/>
          <p:nvPr/>
        </p:nvGrpSpPr>
        <p:grpSpPr>
          <a:xfrm>
            <a:off x="3359326" y="4649232"/>
            <a:ext cx="5230956" cy="2080270"/>
            <a:chOff x="864704" y="4641066"/>
            <a:chExt cx="5231296" cy="2080405"/>
          </a:xfrm>
        </p:grpSpPr>
        <p:pic>
          <p:nvPicPr>
            <p:cNvPr id="48" name="Graphic 47" descr="Microscope">
              <a:extLst>
                <a:ext uri="{FF2B5EF4-FFF2-40B4-BE49-F238E27FC236}">
                  <a16:creationId xmlns:a16="http://schemas.microsoft.com/office/drawing/2014/main" id="{2520B190-3D77-45EF-9D08-F307C79D315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364704" y="4896589"/>
              <a:ext cx="1354732" cy="1354732"/>
            </a:xfrm>
            <a:prstGeom prst="rect">
              <a:avLst/>
            </a:prstGeom>
          </p:spPr>
        </p:pic>
        <p:sp>
          <p:nvSpPr>
            <p:cNvPr id="49" name="TextBox 48">
              <a:extLst>
                <a:ext uri="{FF2B5EF4-FFF2-40B4-BE49-F238E27FC236}">
                  <a16:creationId xmlns:a16="http://schemas.microsoft.com/office/drawing/2014/main" id="{B998B1E3-C9AD-4642-A11D-B641062E5EB0}"/>
                </a:ext>
              </a:extLst>
            </p:cNvPr>
            <p:cNvSpPr txBox="1"/>
            <p:nvPr/>
          </p:nvSpPr>
          <p:spPr>
            <a:xfrm>
              <a:off x="2432792" y="4898596"/>
              <a:ext cx="3589954" cy="1200407"/>
            </a:xfrm>
            <a:prstGeom prst="rect">
              <a:avLst/>
            </a:prstGeom>
            <a:noFill/>
          </p:spPr>
          <p:txBody>
            <a:bodyPr wrap="square" rtlCol="0">
              <a:spAutoFit/>
            </a:bodyPr>
            <a:lstStyle/>
            <a:p>
              <a:pPr algn="ctr"/>
              <a:r>
                <a:rPr lang="en-GB" dirty="0"/>
                <a:t>Strong scientific component – serial sampling to investigate markers of tumorigenesis, validate surrogate response biomarker</a:t>
              </a:r>
            </a:p>
          </p:txBody>
        </p:sp>
        <p:sp>
          <p:nvSpPr>
            <p:cNvPr id="50" name="Rectangle 49">
              <a:extLst>
                <a:ext uri="{FF2B5EF4-FFF2-40B4-BE49-F238E27FC236}">
                  <a16:creationId xmlns:a16="http://schemas.microsoft.com/office/drawing/2014/main" id="{8BB300F3-FC98-4CC8-9FBB-5B92043DB2E1}"/>
                </a:ext>
              </a:extLst>
            </p:cNvPr>
            <p:cNvSpPr/>
            <p:nvPr/>
          </p:nvSpPr>
          <p:spPr>
            <a:xfrm>
              <a:off x="864704" y="4641066"/>
              <a:ext cx="5231296" cy="2080405"/>
            </a:xfrm>
            <a:prstGeom prst="rect">
              <a:avLst/>
            </a:prstGeom>
            <a:no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60422BBA-35BA-408F-B90F-DDC900AB2DD5}"/>
              </a:ext>
            </a:extLst>
          </p:cNvPr>
          <p:cNvGrpSpPr/>
          <p:nvPr/>
        </p:nvGrpSpPr>
        <p:grpSpPr>
          <a:xfrm>
            <a:off x="8610437" y="1272350"/>
            <a:ext cx="2868909" cy="2696175"/>
            <a:chOff x="8610600" y="1272209"/>
            <a:chExt cx="2869096" cy="2696350"/>
          </a:xfrm>
        </p:grpSpPr>
        <p:sp>
          <p:nvSpPr>
            <p:cNvPr id="52" name="TextBox 51">
              <a:extLst>
                <a:ext uri="{FF2B5EF4-FFF2-40B4-BE49-F238E27FC236}">
                  <a16:creationId xmlns:a16="http://schemas.microsoft.com/office/drawing/2014/main" id="{81404B6D-A5B0-486C-9A7F-0A38F0663A51}"/>
                </a:ext>
              </a:extLst>
            </p:cNvPr>
            <p:cNvSpPr txBox="1"/>
            <p:nvPr/>
          </p:nvSpPr>
          <p:spPr>
            <a:xfrm>
              <a:off x="8610600" y="1489086"/>
              <a:ext cx="2798058" cy="923390"/>
            </a:xfrm>
            <a:prstGeom prst="rect">
              <a:avLst/>
            </a:prstGeom>
            <a:noFill/>
          </p:spPr>
          <p:txBody>
            <a:bodyPr wrap="square" rtlCol="0">
              <a:spAutoFit/>
            </a:bodyPr>
            <a:lstStyle/>
            <a:p>
              <a:pPr algn="ctr"/>
              <a:r>
                <a:rPr lang="en-GB" dirty="0"/>
                <a:t>Generate evidence in high-risk (orphan) indication for regulatory approval</a:t>
              </a:r>
            </a:p>
          </p:txBody>
        </p:sp>
        <p:pic>
          <p:nvPicPr>
            <p:cNvPr id="53" name="Graphic 52" descr="Gavel">
              <a:extLst>
                <a:ext uri="{FF2B5EF4-FFF2-40B4-BE49-F238E27FC236}">
                  <a16:creationId xmlns:a16="http://schemas.microsoft.com/office/drawing/2014/main" id="{845D0BE9-9262-4350-A3EE-EDD6790B152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470845" y="2683448"/>
              <a:ext cx="914400" cy="914400"/>
            </a:xfrm>
            <a:prstGeom prst="rect">
              <a:avLst/>
            </a:prstGeom>
          </p:spPr>
        </p:pic>
        <p:sp>
          <p:nvSpPr>
            <p:cNvPr id="54" name="Rectangle 53">
              <a:extLst>
                <a:ext uri="{FF2B5EF4-FFF2-40B4-BE49-F238E27FC236}">
                  <a16:creationId xmlns:a16="http://schemas.microsoft.com/office/drawing/2014/main" id="{EF42CC71-9819-40AC-8ED7-6E91DAEC9346}"/>
                </a:ext>
              </a:extLst>
            </p:cNvPr>
            <p:cNvSpPr/>
            <p:nvPr/>
          </p:nvSpPr>
          <p:spPr>
            <a:xfrm>
              <a:off x="8610600" y="1272209"/>
              <a:ext cx="2869096" cy="2696350"/>
            </a:xfrm>
            <a:prstGeom prst="rect">
              <a:avLst/>
            </a:prstGeom>
            <a:no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Rectangle: Rounded Corners 55">
            <a:extLst>
              <a:ext uri="{FF2B5EF4-FFF2-40B4-BE49-F238E27FC236}">
                <a16:creationId xmlns:a16="http://schemas.microsoft.com/office/drawing/2014/main" id="{0FD6A296-A9FC-4B05-8624-1955B303E9AA}"/>
              </a:ext>
            </a:extLst>
          </p:cNvPr>
          <p:cNvSpPr/>
          <p:nvPr/>
        </p:nvSpPr>
        <p:spPr>
          <a:xfrm>
            <a:off x="89806" y="172034"/>
            <a:ext cx="10702603" cy="64633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57" name="TextBox 56">
            <a:extLst>
              <a:ext uri="{FF2B5EF4-FFF2-40B4-BE49-F238E27FC236}">
                <a16:creationId xmlns:a16="http://schemas.microsoft.com/office/drawing/2014/main" id="{8A75952B-235B-47F5-A48E-B0F691288003}"/>
              </a:ext>
            </a:extLst>
          </p:cNvPr>
          <p:cNvSpPr txBox="1"/>
          <p:nvPr/>
        </p:nvSpPr>
        <p:spPr>
          <a:xfrm>
            <a:off x="2531354" y="194040"/>
            <a:ext cx="7200476" cy="523220"/>
          </a:xfrm>
          <a:prstGeom prst="rect">
            <a:avLst/>
          </a:prstGeom>
          <a:noFill/>
        </p:spPr>
        <p:txBody>
          <a:bodyPr wrap="square" rtlCol="0">
            <a:spAutoFit/>
          </a:bodyPr>
          <a:lstStyle/>
          <a:p>
            <a:r>
              <a:rPr lang="en-GB" sz="2800" b="1" dirty="0">
                <a:solidFill>
                  <a:schemeClr val="bg1"/>
                </a:solidFill>
              </a:rPr>
              <a:t>The concept of Precision-Prevention studies</a:t>
            </a:r>
          </a:p>
        </p:txBody>
      </p:sp>
    </p:spTree>
    <p:extLst>
      <p:ext uri="{BB962C8B-B14F-4D97-AF65-F5344CB8AC3E}">
        <p14:creationId xmlns:p14="http://schemas.microsoft.com/office/powerpoint/2010/main" val="77799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311BE-FA40-44BF-A7BB-A2B9647575B1}"/>
              </a:ext>
            </a:extLst>
          </p:cNvPr>
          <p:cNvSpPr>
            <a:spLocks noGrp="1"/>
          </p:cNvSpPr>
          <p:nvPr>
            <p:ph type="sldNum" sz="quarter" idx="12"/>
          </p:nvPr>
        </p:nvSpPr>
        <p:spPr/>
        <p:txBody>
          <a:bodyPr/>
          <a:lstStyle/>
          <a:p>
            <a:fld id="{FB0BDCCD-C660-4255-AD5C-041D05D001E1}" type="slidenum">
              <a:rPr lang="en-GB" smtClean="0"/>
              <a:t>6</a:t>
            </a:fld>
            <a:endParaRPr lang="en-GB"/>
          </a:p>
        </p:txBody>
      </p:sp>
      <p:pic>
        <p:nvPicPr>
          <p:cNvPr id="4" name="Picture 3">
            <a:extLst>
              <a:ext uri="{FF2B5EF4-FFF2-40B4-BE49-F238E27FC236}">
                <a16:creationId xmlns:a16="http://schemas.microsoft.com/office/drawing/2014/main" id="{A48AB3E6-6E38-4A7A-8084-28E963D44AB8}"/>
              </a:ext>
            </a:extLst>
          </p:cNvPr>
          <p:cNvPicPr>
            <a:picLocks noChangeAspect="1"/>
          </p:cNvPicPr>
          <p:nvPr/>
        </p:nvPicPr>
        <p:blipFill rotWithShape="1">
          <a:blip r:embed="rId2">
            <a:extLst>
              <a:ext uri="{28A0092B-C50C-407E-A947-70E740481C1C}">
                <a14:useLocalDpi xmlns:a14="http://schemas.microsoft.com/office/drawing/2010/main" val="0"/>
              </a:ext>
            </a:extLst>
          </a:blip>
          <a:srcRect l="18599" t="4166" r="19057" b="52244"/>
          <a:stretch/>
        </p:blipFill>
        <p:spPr>
          <a:xfrm>
            <a:off x="1585085" y="473027"/>
            <a:ext cx="9504430" cy="5607147"/>
          </a:xfrm>
          <a:prstGeom prst="rect">
            <a:avLst/>
          </a:prstGeom>
          <a:ln>
            <a:noFill/>
          </a:ln>
          <a:effectLst>
            <a:outerShdw blurRad="292100" dist="139700" dir="2700000" algn="tl" rotWithShape="0">
              <a:srgbClr val="333333">
                <a:alpha val="65000"/>
              </a:srgbClr>
            </a:outerShdw>
          </a:effectLst>
        </p:spPr>
      </p:pic>
      <p:sp>
        <p:nvSpPr>
          <p:cNvPr id="5" name="Footer Placeholder 3">
            <a:extLst>
              <a:ext uri="{FF2B5EF4-FFF2-40B4-BE49-F238E27FC236}">
                <a16:creationId xmlns:a16="http://schemas.microsoft.com/office/drawing/2014/main" id="{92F4635C-DBC2-4973-A20F-BF3E75DFE883}"/>
              </a:ext>
            </a:extLst>
          </p:cNvPr>
          <p:cNvSpPr>
            <a:spLocks noGrp="1"/>
          </p:cNvSpPr>
          <p:nvPr>
            <p:ph type="ftr" sz="quarter" idx="11"/>
          </p:nvPr>
        </p:nvSpPr>
        <p:spPr>
          <a:xfrm>
            <a:off x="605100" y="6418458"/>
            <a:ext cx="9829800" cy="153889"/>
          </a:xfrm>
        </p:spPr>
        <p:txBody>
          <a:bodyPr/>
          <a:lstStyle/>
          <a:p>
            <a:r>
              <a:rPr lang="en-GB" dirty="0" err="1"/>
              <a:t>Moderna</a:t>
            </a:r>
            <a:endParaRPr lang="en-GB" dirty="0"/>
          </a:p>
        </p:txBody>
      </p:sp>
    </p:spTree>
    <p:extLst>
      <p:ext uri="{BB962C8B-B14F-4D97-AF65-F5344CB8AC3E}">
        <p14:creationId xmlns:p14="http://schemas.microsoft.com/office/powerpoint/2010/main" val="418904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DB613-FD3E-49AF-993B-9119BF09967D}"/>
              </a:ext>
            </a:extLst>
          </p:cNvPr>
          <p:cNvSpPr>
            <a:spLocks noGrp="1"/>
          </p:cNvSpPr>
          <p:nvPr>
            <p:ph type="title"/>
          </p:nvPr>
        </p:nvSpPr>
        <p:spPr/>
        <p:txBody>
          <a:bodyPr/>
          <a:lstStyle/>
          <a:p>
            <a:endParaRPr lang="en-GB" dirty="0"/>
          </a:p>
        </p:txBody>
      </p:sp>
      <p:sp>
        <p:nvSpPr>
          <p:cNvPr id="4" name="Slide Number Placeholder 3">
            <a:extLst>
              <a:ext uri="{FF2B5EF4-FFF2-40B4-BE49-F238E27FC236}">
                <a16:creationId xmlns:a16="http://schemas.microsoft.com/office/drawing/2014/main" id="{625B32A9-F231-42AB-97E4-65BA0AED08A5}"/>
              </a:ext>
            </a:extLst>
          </p:cNvPr>
          <p:cNvSpPr>
            <a:spLocks noGrp="1"/>
          </p:cNvSpPr>
          <p:nvPr>
            <p:ph type="sldNum" sz="quarter" idx="12"/>
          </p:nvPr>
        </p:nvSpPr>
        <p:spPr/>
        <p:txBody>
          <a:bodyPr/>
          <a:lstStyle/>
          <a:p>
            <a:fld id="{2CD6764E-73D6-7044-9DC9-72ACDA3F174E}" type="slidenum">
              <a:rPr lang="en-US" smtClean="0"/>
              <a:t>7</a:t>
            </a:fld>
            <a:endParaRPr lang="en-US"/>
          </a:p>
        </p:txBody>
      </p:sp>
      <p:pic>
        <p:nvPicPr>
          <p:cNvPr id="5" name="Picture 4">
            <a:extLst>
              <a:ext uri="{FF2B5EF4-FFF2-40B4-BE49-F238E27FC236}">
                <a16:creationId xmlns:a16="http://schemas.microsoft.com/office/drawing/2014/main" id="{B6DAA36A-DA6C-41FD-B700-23525C87D64B}"/>
              </a:ext>
            </a:extLst>
          </p:cNvPr>
          <p:cNvPicPr>
            <a:picLocks noChangeAspect="1"/>
          </p:cNvPicPr>
          <p:nvPr/>
        </p:nvPicPr>
        <p:blipFill rotWithShape="1">
          <a:blip r:embed="rId2"/>
          <a:srcRect l="24016" t="16629" r="33596" b="41124"/>
          <a:stretch/>
        </p:blipFill>
        <p:spPr>
          <a:xfrm>
            <a:off x="162396" y="952860"/>
            <a:ext cx="5167901" cy="2897313"/>
          </a:xfrm>
          <a:prstGeom prst="rect">
            <a:avLst/>
          </a:prstGeom>
          <a:ln>
            <a:solidFill>
              <a:schemeClr val="tx1"/>
            </a:solidFill>
          </a:ln>
        </p:spPr>
      </p:pic>
      <p:pic>
        <p:nvPicPr>
          <p:cNvPr id="6" name="Picture 5">
            <a:extLst>
              <a:ext uri="{FF2B5EF4-FFF2-40B4-BE49-F238E27FC236}">
                <a16:creationId xmlns:a16="http://schemas.microsoft.com/office/drawing/2014/main" id="{EC9D2C49-634A-4F19-B312-A8C5D8F7CBB4}"/>
              </a:ext>
            </a:extLst>
          </p:cNvPr>
          <p:cNvPicPr>
            <a:picLocks noChangeAspect="1"/>
          </p:cNvPicPr>
          <p:nvPr/>
        </p:nvPicPr>
        <p:blipFill rotWithShape="1">
          <a:blip r:embed="rId3"/>
          <a:srcRect l="3178" t="25150" r="44449" b="12580"/>
          <a:stretch/>
        </p:blipFill>
        <p:spPr>
          <a:xfrm>
            <a:off x="162396" y="4043685"/>
            <a:ext cx="6385301" cy="2495227"/>
          </a:xfrm>
          <a:prstGeom prst="rect">
            <a:avLst/>
          </a:prstGeom>
          <a:ln>
            <a:solidFill>
              <a:schemeClr val="tx1"/>
            </a:solidFill>
          </a:ln>
        </p:spPr>
      </p:pic>
      <p:sp>
        <p:nvSpPr>
          <p:cNvPr id="7" name="TextBox 6">
            <a:extLst>
              <a:ext uri="{FF2B5EF4-FFF2-40B4-BE49-F238E27FC236}">
                <a16:creationId xmlns:a16="http://schemas.microsoft.com/office/drawing/2014/main" id="{268A66E6-C64C-4962-8C09-5A9AE7FA162B}"/>
              </a:ext>
            </a:extLst>
          </p:cNvPr>
          <p:cNvSpPr txBox="1"/>
          <p:nvPr/>
        </p:nvSpPr>
        <p:spPr>
          <a:xfrm>
            <a:off x="5909174" y="6174396"/>
            <a:ext cx="751274" cy="369332"/>
          </a:xfrm>
          <a:prstGeom prst="rect">
            <a:avLst/>
          </a:prstGeom>
          <a:noFill/>
        </p:spPr>
        <p:txBody>
          <a:bodyPr wrap="square" rtlCol="0">
            <a:spAutoFit/>
          </a:bodyPr>
          <a:lstStyle/>
          <a:p>
            <a:r>
              <a:rPr lang="en-GB" dirty="0"/>
              <a:t>2017</a:t>
            </a:r>
          </a:p>
        </p:txBody>
      </p:sp>
      <p:cxnSp>
        <p:nvCxnSpPr>
          <p:cNvPr id="8" name="Straight Connector 7">
            <a:extLst>
              <a:ext uri="{FF2B5EF4-FFF2-40B4-BE49-F238E27FC236}">
                <a16:creationId xmlns:a16="http://schemas.microsoft.com/office/drawing/2014/main" id="{65153D5E-10C3-4606-920E-5F3934CA5E68}"/>
              </a:ext>
            </a:extLst>
          </p:cNvPr>
          <p:cNvCxnSpPr>
            <a:cxnSpLocks/>
          </p:cNvCxnSpPr>
          <p:nvPr/>
        </p:nvCxnSpPr>
        <p:spPr>
          <a:xfrm>
            <a:off x="0" y="862214"/>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Picture 2" descr="University of Oxford Logo PNG Vector (EPS) Free Download">
            <a:extLst>
              <a:ext uri="{FF2B5EF4-FFF2-40B4-BE49-F238E27FC236}">
                <a16:creationId xmlns:a16="http://schemas.microsoft.com/office/drawing/2014/main" id="{FF509BB1-1AF1-4F66-BFDB-875FCFF38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5" y="28890"/>
            <a:ext cx="734024" cy="7340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1A0271-B807-4CA4-BE3F-B310E6CC4373}"/>
              </a:ext>
            </a:extLst>
          </p:cNvPr>
          <p:cNvSpPr/>
          <p:nvPr/>
        </p:nvSpPr>
        <p:spPr>
          <a:xfrm>
            <a:off x="763519" y="-57953"/>
            <a:ext cx="10993285" cy="954107"/>
          </a:xfrm>
          <a:prstGeom prst="rect">
            <a:avLst/>
          </a:prstGeom>
        </p:spPr>
        <p:txBody>
          <a:bodyPr wrap="square">
            <a:spAutoFit/>
          </a:bodyPr>
          <a:lstStyle/>
          <a:p>
            <a:r>
              <a:rPr lang="en-GB" sz="2800" b="1" dirty="0"/>
              <a:t>Hypothesis that metformin may prevent/delay emergence of cancer in Li Fraumeni Syndrome (LFS)</a:t>
            </a:r>
            <a:endParaRPr lang="en-GB" sz="2800" dirty="0"/>
          </a:p>
        </p:txBody>
      </p:sp>
      <p:pic>
        <p:nvPicPr>
          <p:cNvPr id="11" name="Picture 10">
            <a:extLst>
              <a:ext uri="{FF2B5EF4-FFF2-40B4-BE49-F238E27FC236}">
                <a16:creationId xmlns:a16="http://schemas.microsoft.com/office/drawing/2014/main" id="{7FC6B54D-B00C-4ECC-90F8-C9C6C285420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852154" y="1112460"/>
            <a:ext cx="7806211" cy="3566543"/>
          </a:xfrm>
          <a:prstGeom prst="rect">
            <a:avLst/>
          </a:prstGeom>
          <a:ln>
            <a:solidFill>
              <a:schemeClr val="tx1"/>
            </a:solidFill>
          </a:ln>
        </p:spPr>
      </p:pic>
      <p:pic>
        <p:nvPicPr>
          <p:cNvPr id="12" name="Picture 8" descr="Dr. David Malkin">
            <a:extLst>
              <a:ext uri="{FF2B5EF4-FFF2-40B4-BE49-F238E27FC236}">
                <a16:creationId xmlns:a16="http://schemas.microsoft.com/office/drawing/2014/main" id="{EE87FA5F-3AB5-4BC1-BDB3-E68A0BBEC2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3093" y="4977658"/>
            <a:ext cx="1075970" cy="1075970"/>
          </a:xfrm>
          <a:prstGeom prst="ellipse">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CB054E6-7B42-4F78-B600-7937FFF51B82}"/>
              </a:ext>
            </a:extLst>
          </p:cNvPr>
          <p:cNvSpPr txBox="1"/>
          <p:nvPr/>
        </p:nvSpPr>
        <p:spPr>
          <a:xfrm>
            <a:off x="6701237" y="6030544"/>
            <a:ext cx="1222387" cy="461665"/>
          </a:xfrm>
          <a:prstGeom prst="rect">
            <a:avLst/>
          </a:prstGeom>
          <a:noFill/>
        </p:spPr>
        <p:txBody>
          <a:bodyPr wrap="square" rtlCol="0">
            <a:spAutoFit/>
          </a:bodyPr>
          <a:lstStyle/>
          <a:p>
            <a:pPr algn="ctr"/>
            <a:r>
              <a:rPr lang="en-GB" sz="1200"/>
              <a:t>David Malkin </a:t>
            </a:r>
            <a:r>
              <a:rPr lang="en-GB" sz="1200" b="1"/>
              <a:t>Toronto</a:t>
            </a:r>
          </a:p>
        </p:txBody>
      </p:sp>
      <p:pic>
        <p:nvPicPr>
          <p:cNvPr id="14" name="Picture 10" descr="https://dceg.cancer.gov/sites/g/files/xnrzdm236/files/styles/cgov_article/public/cgov_image/media_image/2019-07/payal-khincha-bio-pic.jpg?h=a460f65d&amp;itok=KHBHUzDa">
            <a:extLst>
              <a:ext uri="{FF2B5EF4-FFF2-40B4-BE49-F238E27FC236}">
                <a16:creationId xmlns:a16="http://schemas.microsoft.com/office/drawing/2014/main" id="{63F32A3A-E095-4836-A2BD-1A5D89F505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278" t="6542" r="11473" b="32771"/>
          <a:stretch/>
        </p:blipFill>
        <p:spPr bwMode="auto">
          <a:xfrm>
            <a:off x="8027302" y="4985613"/>
            <a:ext cx="1074125" cy="1068015"/>
          </a:xfrm>
          <a:prstGeom prst="ellipse">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816FDD1-590B-4B40-978F-5863F194E1F2}"/>
              </a:ext>
            </a:extLst>
          </p:cNvPr>
          <p:cNvSpPr txBox="1"/>
          <p:nvPr/>
        </p:nvSpPr>
        <p:spPr>
          <a:xfrm>
            <a:off x="7919063" y="6053628"/>
            <a:ext cx="1222387" cy="461665"/>
          </a:xfrm>
          <a:prstGeom prst="rect">
            <a:avLst/>
          </a:prstGeom>
          <a:noFill/>
        </p:spPr>
        <p:txBody>
          <a:bodyPr wrap="square" rtlCol="0">
            <a:spAutoFit/>
          </a:bodyPr>
          <a:lstStyle/>
          <a:p>
            <a:pPr algn="ctr"/>
            <a:r>
              <a:rPr lang="en-GB" sz="1200"/>
              <a:t>Payal Khincha </a:t>
            </a:r>
            <a:r>
              <a:rPr lang="en-GB" sz="1200" b="1"/>
              <a:t>NCI</a:t>
            </a:r>
          </a:p>
        </p:txBody>
      </p:sp>
      <p:pic>
        <p:nvPicPr>
          <p:cNvPr id="16" name="Picture 12" descr="Christian Kratz (@cpkratz) / Twitter">
            <a:extLst>
              <a:ext uri="{FF2B5EF4-FFF2-40B4-BE49-F238E27FC236}">
                <a16:creationId xmlns:a16="http://schemas.microsoft.com/office/drawing/2014/main" id="{77328EE1-FAF3-49EF-A051-ABE52C64C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8303" y="4985613"/>
            <a:ext cx="1059417" cy="1059417"/>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1B1CBF4-1920-4C45-9370-B9B4EC75CA58}"/>
              </a:ext>
            </a:extLst>
          </p:cNvPr>
          <p:cNvSpPr txBox="1"/>
          <p:nvPr/>
        </p:nvSpPr>
        <p:spPr>
          <a:xfrm>
            <a:off x="9119045" y="6045932"/>
            <a:ext cx="1222387" cy="461665"/>
          </a:xfrm>
          <a:prstGeom prst="rect">
            <a:avLst/>
          </a:prstGeom>
          <a:noFill/>
        </p:spPr>
        <p:txBody>
          <a:bodyPr wrap="square" rtlCol="0">
            <a:spAutoFit/>
          </a:bodyPr>
          <a:lstStyle/>
          <a:p>
            <a:pPr algn="ctr"/>
            <a:r>
              <a:rPr lang="en-GB" sz="1200" dirty="0"/>
              <a:t>Christian Kratz </a:t>
            </a:r>
            <a:r>
              <a:rPr lang="en-GB" sz="1200" b="1" dirty="0"/>
              <a:t>Hannover</a:t>
            </a:r>
          </a:p>
        </p:txBody>
      </p:sp>
      <p:pic>
        <p:nvPicPr>
          <p:cNvPr id="2050" name="Picture 2" descr="Paul M. Hwang, M.D., Ph.D. | Principal Investigators | NIH ...">
            <a:extLst>
              <a:ext uri="{FF2B5EF4-FFF2-40B4-BE49-F238E27FC236}">
                <a16:creationId xmlns:a16="http://schemas.microsoft.com/office/drawing/2014/main" id="{7033F23F-E782-40A8-9C4A-B19748620F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14596" y="4977658"/>
            <a:ext cx="941607" cy="11325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A39E7A8-53CC-4DEB-A220-1B17A946C3B9}"/>
              </a:ext>
            </a:extLst>
          </p:cNvPr>
          <p:cNvSpPr txBox="1"/>
          <p:nvPr/>
        </p:nvSpPr>
        <p:spPr>
          <a:xfrm>
            <a:off x="10328207" y="6077850"/>
            <a:ext cx="1222387" cy="461665"/>
          </a:xfrm>
          <a:prstGeom prst="rect">
            <a:avLst/>
          </a:prstGeom>
          <a:noFill/>
        </p:spPr>
        <p:txBody>
          <a:bodyPr wrap="square" rtlCol="0">
            <a:spAutoFit/>
          </a:bodyPr>
          <a:lstStyle/>
          <a:p>
            <a:pPr algn="ctr"/>
            <a:r>
              <a:rPr lang="en-GB" sz="1200" dirty="0"/>
              <a:t>Paul Hwang</a:t>
            </a:r>
          </a:p>
          <a:p>
            <a:pPr algn="ctr"/>
            <a:r>
              <a:rPr lang="en-GB" sz="1200" b="1" dirty="0"/>
              <a:t>NIH</a:t>
            </a:r>
          </a:p>
        </p:txBody>
      </p:sp>
    </p:spTree>
    <p:extLst>
      <p:ext uri="{BB962C8B-B14F-4D97-AF65-F5344CB8AC3E}">
        <p14:creationId xmlns:p14="http://schemas.microsoft.com/office/powerpoint/2010/main" val="332009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090C-5E1A-4C38-9C76-178B07F42083}"/>
              </a:ext>
            </a:extLst>
          </p:cNvPr>
          <p:cNvSpPr>
            <a:spLocks noGrp="1"/>
          </p:cNvSpPr>
          <p:nvPr>
            <p:ph type="title"/>
          </p:nvPr>
        </p:nvSpPr>
        <p:spPr/>
        <p:txBody>
          <a:bodyPr/>
          <a:lstStyle/>
          <a:p>
            <a:endParaRPr lang="en-GB" dirty="0"/>
          </a:p>
        </p:txBody>
      </p:sp>
      <p:sp>
        <p:nvSpPr>
          <p:cNvPr id="4" name="Slide Number Placeholder 3">
            <a:extLst>
              <a:ext uri="{FF2B5EF4-FFF2-40B4-BE49-F238E27FC236}">
                <a16:creationId xmlns:a16="http://schemas.microsoft.com/office/drawing/2014/main" id="{81C507AE-F1CE-4AA3-B88B-83C2EC3F8126}"/>
              </a:ext>
            </a:extLst>
          </p:cNvPr>
          <p:cNvSpPr>
            <a:spLocks noGrp="1"/>
          </p:cNvSpPr>
          <p:nvPr>
            <p:ph type="sldNum" sz="quarter" idx="12"/>
          </p:nvPr>
        </p:nvSpPr>
        <p:spPr/>
        <p:txBody>
          <a:bodyPr/>
          <a:lstStyle/>
          <a:p>
            <a:fld id="{2CD6764E-73D6-7044-9DC9-72ACDA3F174E}" type="slidenum">
              <a:rPr lang="en-US" smtClean="0"/>
              <a:t>8</a:t>
            </a:fld>
            <a:endParaRPr lang="en-US"/>
          </a:p>
        </p:txBody>
      </p:sp>
      <p:sp>
        <p:nvSpPr>
          <p:cNvPr id="6" name="Content Placeholder 5">
            <a:extLst>
              <a:ext uri="{FF2B5EF4-FFF2-40B4-BE49-F238E27FC236}">
                <a16:creationId xmlns:a16="http://schemas.microsoft.com/office/drawing/2014/main" id="{76596C0D-5130-41D2-9D6E-E23A4259BA23}"/>
              </a:ext>
            </a:extLst>
          </p:cNvPr>
          <p:cNvSpPr>
            <a:spLocks noGrp="1"/>
          </p:cNvSpPr>
          <p:nvPr>
            <p:ph idx="1"/>
          </p:nvPr>
        </p:nvSpPr>
        <p:spPr>
          <a:xfrm>
            <a:off x="455335" y="1253331"/>
            <a:ext cx="5881665" cy="4351338"/>
          </a:xfrm>
        </p:spPr>
        <p:txBody>
          <a:bodyPr/>
          <a:lstStyle/>
          <a:p>
            <a:r>
              <a:rPr lang="en-GB" dirty="0"/>
              <a:t>Used for type 2 diabetes since 1950s</a:t>
            </a:r>
          </a:p>
          <a:p>
            <a:r>
              <a:rPr lang="en-GB" dirty="0"/>
              <a:t>Over 120 million people have taken it worldwide</a:t>
            </a:r>
          </a:p>
          <a:p>
            <a:r>
              <a:rPr lang="en-GB" dirty="0"/>
              <a:t>Derived from French lilac</a:t>
            </a:r>
          </a:p>
          <a:p>
            <a:r>
              <a:rPr lang="en-GB" dirty="0"/>
              <a:t>Well-tolerated with few side effects</a:t>
            </a:r>
          </a:p>
          <a:p>
            <a:r>
              <a:rPr lang="en-GB" dirty="0"/>
              <a:t>Multiple mechanisms of action</a:t>
            </a:r>
          </a:p>
        </p:txBody>
      </p:sp>
      <p:pic>
        <p:nvPicPr>
          <p:cNvPr id="1028" name="Picture 4" descr="Metformin">
            <a:extLst>
              <a:ext uri="{FF2B5EF4-FFF2-40B4-BE49-F238E27FC236}">
                <a16:creationId xmlns:a16="http://schemas.microsoft.com/office/drawing/2014/main" id="{3D9A5376-8D11-4278-8E97-848A753F2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2528" y="-327738"/>
            <a:ext cx="4722456" cy="4722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303A98F-1D12-4826-8874-4C98706D68C9}"/>
              </a:ext>
            </a:extLst>
          </p:cNvPr>
          <p:cNvPicPr>
            <a:picLocks noChangeAspect="1"/>
          </p:cNvPicPr>
          <p:nvPr/>
        </p:nvPicPr>
        <p:blipFill>
          <a:blip r:embed="rId3"/>
          <a:stretch>
            <a:fillRect/>
          </a:stretch>
        </p:blipFill>
        <p:spPr>
          <a:xfrm>
            <a:off x="11007671" y="101993"/>
            <a:ext cx="1045267" cy="635481"/>
          </a:xfrm>
          <a:prstGeom prst="rect">
            <a:avLst/>
          </a:prstGeom>
        </p:spPr>
      </p:pic>
      <p:sp>
        <p:nvSpPr>
          <p:cNvPr id="10" name="Rectangle: Rounded Corners 9">
            <a:extLst>
              <a:ext uri="{FF2B5EF4-FFF2-40B4-BE49-F238E27FC236}">
                <a16:creationId xmlns:a16="http://schemas.microsoft.com/office/drawing/2014/main" id="{C80903C1-E831-4027-8F36-F35F5766A891}"/>
              </a:ext>
            </a:extLst>
          </p:cNvPr>
          <p:cNvSpPr/>
          <p:nvPr/>
        </p:nvSpPr>
        <p:spPr>
          <a:xfrm>
            <a:off x="89806" y="172034"/>
            <a:ext cx="10702603" cy="64633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1" name="TextBox 10">
            <a:extLst>
              <a:ext uri="{FF2B5EF4-FFF2-40B4-BE49-F238E27FC236}">
                <a16:creationId xmlns:a16="http://schemas.microsoft.com/office/drawing/2014/main" id="{E252080C-3C30-44F4-A6A5-12332F888B84}"/>
              </a:ext>
            </a:extLst>
          </p:cNvPr>
          <p:cNvSpPr txBox="1"/>
          <p:nvPr/>
        </p:nvSpPr>
        <p:spPr>
          <a:xfrm>
            <a:off x="2531354" y="194040"/>
            <a:ext cx="7200476" cy="523220"/>
          </a:xfrm>
          <a:prstGeom prst="rect">
            <a:avLst/>
          </a:prstGeom>
          <a:noFill/>
        </p:spPr>
        <p:txBody>
          <a:bodyPr wrap="square" rtlCol="0">
            <a:spAutoFit/>
          </a:bodyPr>
          <a:lstStyle/>
          <a:p>
            <a:r>
              <a:rPr lang="en-GB" sz="2800" b="1" dirty="0">
                <a:solidFill>
                  <a:schemeClr val="bg1"/>
                </a:solidFill>
              </a:rPr>
              <a:t>What is metformin?</a:t>
            </a:r>
          </a:p>
        </p:txBody>
      </p:sp>
      <p:pic>
        <p:nvPicPr>
          <p:cNvPr id="1030" name="Picture 6" descr="Fragrant French Lilac Collection">
            <a:extLst>
              <a:ext uri="{FF2B5EF4-FFF2-40B4-BE49-F238E27FC236}">
                <a16:creationId xmlns:a16="http://schemas.microsoft.com/office/drawing/2014/main" id="{E084E9DC-925D-4F2D-B6D8-42A142DE0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5951" y="3254332"/>
            <a:ext cx="2975610" cy="297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24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FBAE4C8-C89D-4619-AB15-FA35B2F18CEB}"/>
              </a:ext>
            </a:extLst>
          </p:cNvPr>
          <p:cNvSpPr/>
          <p:nvPr/>
        </p:nvSpPr>
        <p:spPr>
          <a:xfrm>
            <a:off x="89806" y="172034"/>
            <a:ext cx="10702603" cy="64633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pic>
        <p:nvPicPr>
          <p:cNvPr id="8" name="Picture 7">
            <a:extLst>
              <a:ext uri="{FF2B5EF4-FFF2-40B4-BE49-F238E27FC236}">
                <a16:creationId xmlns:a16="http://schemas.microsoft.com/office/drawing/2014/main" id="{F5A1A4C1-4A66-4650-89F5-0DCE1A6F72D0}"/>
              </a:ext>
            </a:extLst>
          </p:cNvPr>
          <p:cNvPicPr>
            <a:picLocks noChangeAspect="1"/>
          </p:cNvPicPr>
          <p:nvPr/>
        </p:nvPicPr>
        <p:blipFill>
          <a:blip r:embed="rId2"/>
          <a:stretch>
            <a:fillRect/>
          </a:stretch>
        </p:blipFill>
        <p:spPr>
          <a:xfrm>
            <a:off x="11052471" y="54549"/>
            <a:ext cx="1045267" cy="635481"/>
          </a:xfrm>
          <a:prstGeom prst="rect">
            <a:avLst/>
          </a:prstGeom>
        </p:spPr>
      </p:pic>
      <p:grpSp>
        <p:nvGrpSpPr>
          <p:cNvPr id="11" name="Group 10">
            <a:extLst>
              <a:ext uri="{FF2B5EF4-FFF2-40B4-BE49-F238E27FC236}">
                <a16:creationId xmlns:a16="http://schemas.microsoft.com/office/drawing/2014/main" id="{E1B80699-29D4-4496-BC20-37A9D693D733}"/>
              </a:ext>
            </a:extLst>
          </p:cNvPr>
          <p:cNvGrpSpPr/>
          <p:nvPr/>
        </p:nvGrpSpPr>
        <p:grpSpPr>
          <a:xfrm>
            <a:off x="2133835" y="2034377"/>
            <a:ext cx="7514018" cy="3712645"/>
            <a:chOff x="11716957" y="3988783"/>
            <a:chExt cx="10827920" cy="6767449"/>
          </a:xfrm>
        </p:grpSpPr>
        <p:pic>
          <p:nvPicPr>
            <p:cNvPr id="1026" name="Picture 2" descr="Why Icebergs Are Still Dangerous | Octavian Report">
              <a:extLst>
                <a:ext uri="{FF2B5EF4-FFF2-40B4-BE49-F238E27FC236}">
                  <a16:creationId xmlns:a16="http://schemas.microsoft.com/office/drawing/2014/main" id="{19384C97-5BB7-425A-8320-0E1820829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6957" y="3988783"/>
              <a:ext cx="10827918" cy="6767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ight Brace 8">
              <a:extLst>
                <a:ext uri="{FF2B5EF4-FFF2-40B4-BE49-F238E27FC236}">
                  <a16:creationId xmlns:a16="http://schemas.microsoft.com/office/drawing/2014/main" id="{C0B3B454-766B-4246-9A63-5B880D9A0418}"/>
                </a:ext>
              </a:extLst>
            </p:cNvPr>
            <p:cNvSpPr/>
            <p:nvPr/>
          </p:nvSpPr>
          <p:spPr>
            <a:xfrm>
              <a:off x="19803979" y="5727032"/>
              <a:ext cx="433137" cy="4451684"/>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solidFill>
                  <a:schemeClr val="bg1"/>
                </a:solidFill>
              </a:endParaRPr>
            </a:p>
          </p:txBody>
        </p:sp>
        <p:sp>
          <p:nvSpPr>
            <p:cNvPr id="10" name="TextBox 9">
              <a:extLst>
                <a:ext uri="{FF2B5EF4-FFF2-40B4-BE49-F238E27FC236}">
                  <a16:creationId xmlns:a16="http://schemas.microsoft.com/office/drawing/2014/main" id="{B1A17787-2424-4CB1-86C0-B0CEC472F608}"/>
                </a:ext>
              </a:extLst>
            </p:cNvPr>
            <p:cNvSpPr txBox="1"/>
            <p:nvPr/>
          </p:nvSpPr>
          <p:spPr>
            <a:xfrm>
              <a:off x="20620975" y="7660486"/>
              <a:ext cx="1923902" cy="1169550"/>
            </a:xfrm>
            <a:prstGeom prst="rect">
              <a:avLst/>
            </a:prstGeom>
            <a:noFill/>
          </p:spPr>
          <p:txBody>
            <a:bodyPr wrap="square" rtlCol="0">
              <a:spAutoFit/>
            </a:bodyPr>
            <a:lstStyle/>
            <a:p>
              <a:r>
                <a:rPr lang="en-GB" sz="1600" b="1" dirty="0">
                  <a:solidFill>
                    <a:schemeClr val="bg1"/>
                  </a:solidFill>
                </a:rPr>
                <a:t>precancer</a:t>
              </a:r>
            </a:p>
          </p:txBody>
        </p:sp>
        <p:sp>
          <p:nvSpPr>
            <p:cNvPr id="12" name="Right Brace 11">
              <a:extLst>
                <a:ext uri="{FF2B5EF4-FFF2-40B4-BE49-F238E27FC236}">
                  <a16:creationId xmlns:a16="http://schemas.microsoft.com/office/drawing/2014/main" id="{287B5F94-7D44-41A5-92A0-7D4B81424DB3}"/>
                </a:ext>
              </a:extLst>
            </p:cNvPr>
            <p:cNvSpPr/>
            <p:nvPr/>
          </p:nvSpPr>
          <p:spPr>
            <a:xfrm>
              <a:off x="19803979" y="4252319"/>
              <a:ext cx="409649" cy="1211178"/>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solidFill>
                  <a:schemeClr val="bg1"/>
                </a:solidFill>
              </a:endParaRPr>
            </a:p>
          </p:txBody>
        </p:sp>
        <p:sp>
          <p:nvSpPr>
            <p:cNvPr id="13" name="TextBox 12">
              <a:extLst>
                <a:ext uri="{FF2B5EF4-FFF2-40B4-BE49-F238E27FC236}">
                  <a16:creationId xmlns:a16="http://schemas.microsoft.com/office/drawing/2014/main" id="{F7608639-B6B4-48A7-9BEB-304190EC674C}"/>
                </a:ext>
              </a:extLst>
            </p:cNvPr>
            <p:cNvSpPr txBox="1"/>
            <p:nvPr/>
          </p:nvSpPr>
          <p:spPr>
            <a:xfrm>
              <a:off x="20620973" y="4466987"/>
              <a:ext cx="1923902" cy="677108"/>
            </a:xfrm>
            <a:prstGeom prst="rect">
              <a:avLst/>
            </a:prstGeom>
            <a:noFill/>
          </p:spPr>
          <p:txBody>
            <a:bodyPr wrap="square" rtlCol="0">
              <a:spAutoFit/>
            </a:bodyPr>
            <a:lstStyle/>
            <a:p>
              <a:r>
                <a:rPr lang="en-GB" sz="1600" b="1" dirty="0">
                  <a:solidFill>
                    <a:schemeClr val="bg1"/>
                  </a:solidFill>
                </a:rPr>
                <a:t>cancer</a:t>
              </a:r>
            </a:p>
          </p:txBody>
        </p:sp>
      </p:grpSp>
      <p:sp>
        <p:nvSpPr>
          <p:cNvPr id="2" name="TextBox 1">
            <a:extLst>
              <a:ext uri="{FF2B5EF4-FFF2-40B4-BE49-F238E27FC236}">
                <a16:creationId xmlns:a16="http://schemas.microsoft.com/office/drawing/2014/main" id="{2D000914-6D54-4F96-A3A9-C3780D5EF5CA}"/>
              </a:ext>
            </a:extLst>
          </p:cNvPr>
          <p:cNvSpPr txBox="1"/>
          <p:nvPr/>
        </p:nvSpPr>
        <p:spPr>
          <a:xfrm>
            <a:off x="1399591" y="233589"/>
            <a:ext cx="8826760" cy="523220"/>
          </a:xfrm>
          <a:prstGeom prst="rect">
            <a:avLst/>
          </a:prstGeom>
          <a:noFill/>
        </p:spPr>
        <p:txBody>
          <a:bodyPr wrap="square" rtlCol="0">
            <a:spAutoFit/>
          </a:bodyPr>
          <a:lstStyle/>
          <a:p>
            <a:r>
              <a:rPr lang="en-GB" sz="2800" b="1" dirty="0">
                <a:solidFill>
                  <a:schemeClr val="bg1"/>
                </a:solidFill>
              </a:rPr>
              <a:t>Preventing Cancer is the same as treating Pre-Cancer</a:t>
            </a:r>
          </a:p>
        </p:txBody>
      </p:sp>
      <p:cxnSp>
        <p:nvCxnSpPr>
          <p:cNvPr id="4" name="Straight Arrow Connector 3">
            <a:extLst>
              <a:ext uri="{FF2B5EF4-FFF2-40B4-BE49-F238E27FC236}">
                <a16:creationId xmlns:a16="http://schemas.microsoft.com/office/drawing/2014/main" id="{69CFB084-9F81-483A-A5D1-892754F3C032}"/>
              </a:ext>
            </a:extLst>
          </p:cNvPr>
          <p:cNvCxnSpPr>
            <a:cxnSpLocks/>
          </p:cNvCxnSpPr>
          <p:nvPr/>
        </p:nvCxnSpPr>
        <p:spPr>
          <a:xfrm flipH="1" flipV="1">
            <a:off x="3079103" y="2482453"/>
            <a:ext cx="1" cy="311591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08D4BF9-0BC6-4B2B-A2E5-83D8A7E71BAA}"/>
              </a:ext>
            </a:extLst>
          </p:cNvPr>
          <p:cNvSpPr txBox="1"/>
          <p:nvPr/>
        </p:nvSpPr>
        <p:spPr>
          <a:xfrm rot="5400000">
            <a:off x="1543762" y="4436354"/>
            <a:ext cx="2537926" cy="523220"/>
          </a:xfrm>
          <a:prstGeom prst="rect">
            <a:avLst/>
          </a:prstGeom>
          <a:noFill/>
        </p:spPr>
        <p:txBody>
          <a:bodyPr wrap="square" rtlCol="0">
            <a:spAutoFit/>
          </a:bodyPr>
          <a:lstStyle/>
          <a:p>
            <a:r>
              <a:rPr lang="en-GB" sz="2800" b="1" dirty="0">
                <a:solidFill>
                  <a:schemeClr val="bg1"/>
                </a:solidFill>
              </a:rPr>
              <a:t>TIME</a:t>
            </a:r>
          </a:p>
        </p:txBody>
      </p:sp>
      <p:sp>
        <p:nvSpPr>
          <p:cNvPr id="3" name="TextBox 2">
            <a:extLst>
              <a:ext uri="{FF2B5EF4-FFF2-40B4-BE49-F238E27FC236}">
                <a16:creationId xmlns:a16="http://schemas.microsoft.com/office/drawing/2014/main" id="{222EBD32-0CBB-491A-9373-94E49E465C87}"/>
              </a:ext>
            </a:extLst>
          </p:cNvPr>
          <p:cNvSpPr txBox="1"/>
          <p:nvPr/>
        </p:nvSpPr>
        <p:spPr>
          <a:xfrm>
            <a:off x="5124676" y="3890699"/>
            <a:ext cx="2039338" cy="523220"/>
          </a:xfrm>
          <a:prstGeom prst="rect">
            <a:avLst/>
          </a:prstGeom>
          <a:noFill/>
        </p:spPr>
        <p:txBody>
          <a:bodyPr wrap="square" rtlCol="0">
            <a:spAutoFit/>
          </a:bodyPr>
          <a:lstStyle/>
          <a:p>
            <a:r>
              <a:rPr lang="en-GB" sz="2800" b="1" dirty="0">
                <a:highlight>
                  <a:srgbClr val="FFFF00"/>
                </a:highlight>
              </a:rPr>
              <a:t>Metformin</a:t>
            </a:r>
          </a:p>
        </p:txBody>
      </p:sp>
    </p:spTree>
    <p:extLst>
      <p:ext uri="{BB962C8B-B14F-4D97-AF65-F5344CB8AC3E}">
        <p14:creationId xmlns:p14="http://schemas.microsoft.com/office/powerpoint/2010/main" val="29326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5F925312BB4B4CBF50CB51DBEBD1D5" ma:contentTypeVersion="7" ma:contentTypeDescription="Create a new document." ma:contentTypeScope="" ma:versionID="73eb6672a6209d73c2a82d39109f9506">
  <xsd:schema xmlns:xsd="http://www.w3.org/2001/XMLSchema" xmlns:xs="http://www.w3.org/2001/XMLSchema" xmlns:p="http://schemas.microsoft.com/office/2006/metadata/properties" xmlns:ns3="212703cb-0f85-416f-8fae-7bb1c5c25f0f" targetNamespace="http://schemas.microsoft.com/office/2006/metadata/properties" ma:root="true" ma:fieldsID="acce57e40b85484373b444222a1defc9" ns3:_="">
    <xsd:import namespace="212703cb-0f85-416f-8fae-7bb1c5c25f0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703cb-0f85-416f-8fae-7bb1c5c25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14AF59-AB1B-4DF3-9015-14F8E8577FBD}">
  <ds:schemaRefs>
    <ds:schemaRef ds:uri="http://schemas.microsoft.com/sharepoint/v3/contenttype/forms"/>
  </ds:schemaRefs>
</ds:datastoreItem>
</file>

<file path=customXml/itemProps2.xml><?xml version="1.0" encoding="utf-8"?>
<ds:datastoreItem xmlns:ds="http://schemas.openxmlformats.org/officeDocument/2006/customXml" ds:itemID="{41760C46-934C-4214-B694-1BD23FDADA8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212703cb-0f85-416f-8fae-7bb1c5c25f0f"/>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A625C01-2386-4411-A736-3472DE6A58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703cb-0f85-416f-8fae-7bb1c5c25f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12836</TotalTime>
  <Words>1375</Words>
  <Application>Microsoft Office PowerPoint</Application>
  <PresentationFormat>Widescreen</PresentationFormat>
  <Paragraphs>204</Paragraphs>
  <Slides>23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ＭＳ Ｐゴシック</vt:lpstr>
      <vt:lpstr>Arial</vt:lpstr>
      <vt:lpstr>Calibri</vt:lpstr>
      <vt:lpstr>Calibri Light</vt:lpstr>
      <vt:lpstr>Georgia</vt:lpstr>
      <vt:lpstr>SapientSansBold</vt:lpstr>
      <vt:lpstr>SapientSansRegular</vt:lpstr>
      <vt:lpstr>Office Theme</vt:lpstr>
      <vt:lpstr>The Metformin in Li Fraumeni (MILI) Study  Sarah Blagden Director of OCTO, University of Oxford, UK   George Pantziarka TP53 Trust Meeting 9th September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UK’s MILI team</vt:lpstr>
      <vt:lpstr>MILI: Study Design and Recruitment</vt:lpstr>
      <vt:lpstr>PowerPoint Presentation</vt:lpstr>
      <vt:lpstr>What questions is MILI asking?</vt:lpstr>
      <vt:lpstr>MILI: Quality of Life</vt:lpstr>
      <vt:lpstr>P53 mutations and cancer</vt:lpstr>
      <vt:lpstr>What questions is MILI asking?</vt:lpstr>
      <vt:lpstr>How does metformin work – direct or indirect?</vt:lpstr>
      <vt:lpstr> The Translational Data Platform </vt:lpstr>
      <vt:lpstr>PowerPoint Presentation</vt:lpstr>
      <vt:lpstr>MILI: Educating next generation of radiologists</vt:lpstr>
      <vt:lpstr>PowerPoint Presentation</vt:lpstr>
      <vt:lpstr>Key points about the MILI study</vt:lpstr>
      <vt:lpstr>Thank you!  Recruitment starts soon!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OPRAH study</dc:title>
  <dc:creator>Sarah Blagden</dc:creator>
  <cp:lastModifiedBy>Blagden, Sarah (RTH) OUH</cp:lastModifiedBy>
  <cp:revision>311</cp:revision>
  <dcterms:created xsi:type="dcterms:W3CDTF">2019-01-31T17:04:11Z</dcterms:created>
  <dcterms:modified xsi:type="dcterms:W3CDTF">2023-09-09T07:45:51Z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0x0101008B5F925312BB4B4CBF50CB51DBEBD1D5</vt:lpwstr>
  </property>
</Properties>
</file>