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8" r:id="rId3"/>
    <p:sldId id="279" r:id="rId4"/>
    <p:sldId id="273" r:id="rId5"/>
    <p:sldId id="276" r:id="rId6"/>
    <p:sldId id="260" r:id="rId7"/>
    <p:sldId id="265" r:id="rId8"/>
    <p:sldId id="259" r:id="rId9"/>
    <p:sldId id="261" r:id="rId10"/>
    <p:sldId id="262" r:id="rId11"/>
    <p:sldId id="263" r:id="rId12"/>
    <p:sldId id="264" r:id="rId13"/>
    <p:sldId id="280" r:id="rId14"/>
    <p:sldId id="269" r:id="rId15"/>
    <p:sldId id="281" r:id="rId16"/>
    <p:sldId id="282" r:id="rId17"/>
    <p:sldId id="26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71" autoAdjust="0"/>
    <p:restoredTop sz="94660"/>
  </p:normalViewPr>
  <p:slideViewPr>
    <p:cSldViewPr snapToGrid="0">
      <p:cViewPr>
        <p:scale>
          <a:sx n="161" d="100"/>
          <a:sy n="161" d="100"/>
        </p:scale>
        <p:origin x="-210" y="-13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C1022E-659E-40EC-83B5-39997A64490C}"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GB"/>
        </a:p>
      </dgm:t>
    </dgm:pt>
    <dgm:pt modelId="{45847B04-0393-49B9-8566-069D43D703EB}">
      <dgm:prSet phldrT="[Text]"/>
      <dgm:spPr/>
      <dgm:t>
        <a:bodyPr/>
        <a:lstStyle/>
        <a:p>
          <a:r>
            <a:rPr lang="en-GB" b="1" dirty="0" smtClean="0"/>
            <a:t>What?</a:t>
          </a:r>
        </a:p>
        <a:p>
          <a:r>
            <a:rPr lang="en-GB" dirty="0" smtClean="0"/>
            <a:t>What screening should we recommend</a:t>
          </a:r>
          <a:endParaRPr lang="en-GB" dirty="0"/>
        </a:p>
      </dgm:t>
    </dgm:pt>
    <dgm:pt modelId="{8330FE2E-56F5-400B-879E-7CED3DAAB357}" type="parTrans" cxnId="{4FF6AA84-D97C-4026-936B-7F4703697F15}">
      <dgm:prSet/>
      <dgm:spPr/>
      <dgm:t>
        <a:bodyPr/>
        <a:lstStyle/>
        <a:p>
          <a:endParaRPr lang="en-GB"/>
        </a:p>
      </dgm:t>
    </dgm:pt>
    <dgm:pt modelId="{29BEAEE8-1664-4607-9524-A6D4E7BFAA70}" type="sibTrans" cxnId="{4FF6AA84-D97C-4026-936B-7F4703697F15}">
      <dgm:prSet/>
      <dgm:spPr/>
      <dgm:t>
        <a:bodyPr/>
        <a:lstStyle/>
        <a:p>
          <a:endParaRPr lang="en-GB"/>
        </a:p>
      </dgm:t>
    </dgm:pt>
    <dgm:pt modelId="{8E4EE185-F491-44B7-9F04-1546D20C74AD}">
      <dgm:prSet phldrT="[Text]"/>
      <dgm:spPr/>
      <dgm:t>
        <a:bodyPr/>
        <a:lstStyle/>
        <a:p>
          <a:r>
            <a:rPr lang="en-GB" b="1" dirty="0" smtClean="0"/>
            <a:t>Where?</a:t>
          </a:r>
        </a:p>
        <a:p>
          <a:r>
            <a:rPr lang="en-GB" dirty="0" smtClean="0"/>
            <a:t>Local v national?</a:t>
          </a:r>
          <a:endParaRPr lang="en-GB" dirty="0"/>
        </a:p>
      </dgm:t>
    </dgm:pt>
    <dgm:pt modelId="{5BDA3166-8B70-4488-9219-4929B2F32F1D}" type="parTrans" cxnId="{9AFC2BD1-A2A9-4567-B935-52006282C836}">
      <dgm:prSet/>
      <dgm:spPr/>
      <dgm:t>
        <a:bodyPr/>
        <a:lstStyle/>
        <a:p>
          <a:endParaRPr lang="en-GB"/>
        </a:p>
      </dgm:t>
    </dgm:pt>
    <dgm:pt modelId="{939012F0-C2BE-4194-8104-4344CB91A3BF}" type="sibTrans" cxnId="{9AFC2BD1-A2A9-4567-B935-52006282C836}">
      <dgm:prSet/>
      <dgm:spPr/>
      <dgm:t>
        <a:bodyPr/>
        <a:lstStyle/>
        <a:p>
          <a:endParaRPr lang="en-GB"/>
        </a:p>
      </dgm:t>
    </dgm:pt>
    <dgm:pt modelId="{CDC8BD58-B293-459A-B28A-06C212AEDCF0}">
      <dgm:prSet phldrT="[Text]"/>
      <dgm:spPr/>
      <dgm:t>
        <a:bodyPr/>
        <a:lstStyle/>
        <a:p>
          <a:r>
            <a:rPr lang="en-GB" b="1" dirty="0" smtClean="0"/>
            <a:t>Who?</a:t>
          </a:r>
        </a:p>
        <a:p>
          <a:r>
            <a:rPr lang="en-GB" dirty="0" smtClean="0"/>
            <a:t>Adults /Children</a:t>
          </a:r>
        </a:p>
        <a:p>
          <a:r>
            <a:rPr lang="en-GB" dirty="0" smtClean="0"/>
            <a:t>Confirmed carriers only?</a:t>
          </a:r>
          <a:endParaRPr lang="en-GB" dirty="0"/>
        </a:p>
      </dgm:t>
    </dgm:pt>
    <dgm:pt modelId="{A852B807-3529-4691-9CD2-42A750890CBE}" type="parTrans" cxnId="{80FD7FA7-8488-44AD-A346-9E7C766176A2}">
      <dgm:prSet/>
      <dgm:spPr/>
      <dgm:t>
        <a:bodyPr/>
        <a:lstStyle/>
        <a:p>
          <a:endParaRPr lang="en-GB"/>
        </a:p>
      </dgm:t>
    </dgm:pt>
    <dgm:pt modelId="{7755E33C-257B-4126-B239-F2BF68E9FD6B}" type="sibTrans" cxnId="{80FD7FA7-8488-44AD-A346-9E7C766176A2}">
      <dgm:prSet/>
      <dgm:spPr/>
      <dgm:t>
        <a:bodyPr/>
        <a:lstStyle/>
        <a:p>
          <a:endParaRPr lang="en-GB"/>
        </a:p>
      </dgm:t>
    </dgm:pt>
    <dgm:pt modelId="{2DC61D3A-839F-4D37-A4A3-E00E08DFADD2}" type="pres">
      <dgm:prSet presAssocID="{FAC1022E-659E-40EC-83B5-39997A64490C}" presName="Name0" presStyleCnt="0">
        <dgm:presLayoutVars>
          <dgm:dir/>
          <dgm:resizeHandles val="exact"/>
        </dgm:presLayoutVars>
      </dgm:prSet>
      <dgm:spPr/>
      <dgm:t>
        <a:bodyPr/>
        <a:lstStyle/>
        <a:p>
          <a:endParaRPr lang="en-GB"/>
        </a:p>
      </dgm:t>
    </dgm:pt>
    <dgm:pt modelId="{FC9D58B1-898B-4E89-A107-34FDC7756836}" type="pres">
      <dgm:prSet presAssocID="{45847B04-0393-49B9-8566-069D43D703EB}" presName="node" presStyleLbl="node1" presStyleIdx="0" presStyleCnt="3">
        <dgm:presLayoutVars>
          <dgm:bulletEnabled val="1"/>
        </dgm:presLayoutVars>
      </dgm:prSet>
      <dgm:spPr/>
      <dgm:t>
        <a:bodyPr/>
        <a:lstStyle/>
        <a:p>
          <a:endParaRPr lang="en-GB"/>
        </a:p>
      </dgm:t>
    </dgm:pt>
    <dgm:pt modelId="{F437737E-B946-42F5-852D-0B1A5AC5DB4B}" type="pres">
      <dgm:prSet presAssocID="{29BEAEE8-1664-4607-9524-A6D4E7BFAA70}" presName="sibTrans" presStyleLbl="sibTrans2D1" presStyleIdx="0" presStyleCnt="3"/>
      <dgm:spPr/>
      <dgm:t>
        <a:bodyPr/>
        <a:lstStyle/>
        <a:p>
          <a:endParaRPr lang="en-GB"/>
        </a:p>
      </dgm:t>
    </dgm:pt>
    <dgm:pt modelId="{A91FF680-69A8-4340-8D4A-7EAC7AE776C4}" type="pres">
      <dgm:prSet presAssocID="{29BEAEE8-1664-4607-9524-A6D4E7BFAA70}" presName="connectorText" presStyleLbl="sibTrans2D1" presStyleIdx="0" presStyleCnt="3"/>
      <dgm:spPr/>
      <dgm:t>
        <a:bodyPr/>
        <a:lstStyle/>
        <a:p>
          <a:endParaRPr lang="en-GB"/>
        </a:p>
      </dgm:t>
    </dgm:pt>
    <dgm:pt modelId="{586D848D-D81B-4D09-8257-A8B9C3532C37}" type="pres">
      <dgm:prSet presAssocID="{8E4EE185-F491-44B7-9F04-1546D20C74AD}" presName="node" presStyleLbl="node1" presStyleIdx="1" presStyleCnt="3">
        <dgm:presLayoutVars>
          <dgm:bulletEnabled val="1"/>
        </dgm:presLayoutVars>
      </dgm:prSet>
      <dgm:spPr/>
      <dgm:t>
        <a:bodyPr/>
        <a:lstStyle/>
        <a:p>
          <a:endParaRPr lang="en-GB"/>
        </a:p>
      </dgm:t>
    </dgm:pt>
    <dgm:pt modelId="{A6148BAB-0181-4AEC-8D6C-05FE5ED4BEBE}" type="pres">
      <dgm:prSet presAssocID="{939012F0-C2BE-4194-8104-4344CB91A3BF}" presName="sibTrans" presStyleLbl="sibTrans2D1" presStyleIdx="1" presStyleCnt="3"/>
      <dgm:spPr/>
      <dgm:t>
        <a:bodyPr/>
        <a:lstStyle/>
        <a:p>
          <a:endParaRPr lang="en-GB"/>
        </a:p>
      </dgm:t>
    </dgm:pt>
    <dgm:pt modelId="{9966377F-AD41-4CFD-AAEF-8A30CDFA474D}" type="pres">
      <dgm:prSet presAssocID="{939012F0-C2BE-4194-8104-4344CB91A3BF}" presName="connectorText" presStyleLbl="sibTrans2D1" presStyleIdx="1" presStyleCnt="3"/>
      <dgm:spPr/>
      <dgm:t>
        <a:bodyPr/>
        <a:lstStyle/>
        <a:p>
          <a:endParaRPr lang="en-GB"/>
        </a:p>
      </dgm:t>
    </dgm:pt>
    <dgm:pt modelId="{1543C97A-D179-483B-92E2-17AACC926196}" type="pres">
      <dgm:prSet presAssocID="{CDC8BD58-B293-459A-B28A-06C212AEDCF0}" presName="node" presStyleLbl="node1" presStyleIdx="2" presStyleCnt="3">
        <dgm:presLayoutVars>
          <dgm:bulletEnabled val="1"/>
        </dgm:presLayoutVars>
      </dgm:prSet>
      <dgm:spPr/>
      <dgm:t>
        <a:bodyPr/>
        <a:lstStyle/>
        <a:p>
          <a:endParaRPr lang="en-GB"/>
        </a:p>
      </dgm:t>
    </dgm:pt>
    <dgm:pt modelId="{07B486EB-508C-4ED3-838D-8D4D8B8A0480}" type="pres">
      <dgm:prSet presAssocID="{7755E33C-257B-4126-B239-F2BF68E9FD6B}" presName="sibTrans" presStyleLbl="sibTrans2D1" presStyleIdx="2" presStyleCnt="3"/>
      <dgm:spPr/>
      <dgm:t>
        <a:bodyPr/>
        <a:lstStyle/>
        <a:p>
          <a:endParaRPr lang="en-GB"/>
        </a:p>
      </dgm:t>
    </dgm:pt>
    <dgm:pt modelId="{6F9F051D-5BF3-4F61-B010-0F5D63CDD184}" type="pres">
      <dgm:prSet presAssocID="{7755E33C-257B-4126-B239-F2BF68E9FD6B}" presName="connectorText" presStyleLbl="sibTrans2D1" presStyleIdx="2" presStyleCnt="3"/>
      <dgm:spPr/>
      <dgm:t>
        <a:bodyPr/>
        <a:lstStyle/>
        <a:p>
          <a:endParaRPr lang="en-GB"/>
        </a:p>
      </dgm:t>
    </dgm:pt>
  </dgm:ptLst>
  <dgm:cxnLst>
    <dgm:cxn modelId="{EDB88406-10E0-4A4C-806C-A849073D8F79}" type="presOf" srcId="{8E4EE185-F491-44B7-9F04-1546D20C74AD}" destId="{586D848D-D81B-4D09-8257-A8B9C3532C37}" srcOrd="0" destOrd="0" presId="urn:microsoft.com/office/officeart/2005/8/layout/cycle7"/>
    <dgm:cxn modelId="{4F3CB89F-FB82-4712-B94E-8C29A63FB8D6}" type="presOf" srcId="{29BEAEE8-1664-4607-9524-A6D4E7BFAA70}" destId="{A91FF680-69A8-4340-8D4A-7EAC7AE776C4}" srcOrd="1" destOrd="0" presId="urn:microsoft.com/office/officeart/2005/8/layout/cycle7"/>
    <dgm:cxn modelId="{486958A3-67B4-45E4-A8B2-3A87B2BD7D00}" type="presOf" srcId="{7755E33C-257B-4126-B239-F2BF68E9FD6B}" destId="{07B486EB-508C-4ED3-838D-8D4D8B8A0480}" srcOrd="0" destOrd="0" presId="urn:microsoft.com/office/officeart/2005/8/layout/cycle7"/>
    <dgm:cxn modelId="{8FC0F2DC-95BC-4436-8A83-7F3D99BDECEB}" type="presOf" srcId="{939012F0-C2BE-4194-8104-4344CB91A3BF}" destId="{A6148BAB-0181-4AEC-8D6C-05FE5ED4BEBE}" srcOrd="0" destOrd="0" presId="urn:microsoft.com/office/officeart/2005/8/layout/cycle7"/>
    <dgm:cxn modelId="{0F314EAC-5566-4A83-8136-EC2ADE7B4A3E}" type="presOf" srcId="{FAC1022E-659E-40EC-83B5-39997A64490C}" destId="{2DC61D3A-839F-4D37-A4A3-E00E08DFADD2}" srcOrd="0" destOrd="0" presId="urn:microsoft.com/office/officeart/2005/8/layout/cycle7"/>
    <dgm:cxn modelId="{887BC994-573D-4014-A6B4-EC2026D3F179}" type="presOf" srcId="{7755E33C-257B-4126-B239-F2BF68E9FD6B}" destId="{6F9F051D-5BF3-4F61-B010-0F5D63CDD184}" srcOrd="1" destOrd="0" presId="urn:microsoft.com/office/officeart/2005/8/layout/cycle7"/>
    <dgm:cxn modelId="{69BBF119-95C2-4DA3-8C6D-ABA0BE4B3C43}" type="presOf" srcId="{45847B04-0393-49B9-8566-069D43D703EB}" destId="{FC9D58B1-898B-4E89-A107-34FDC7756836}" srcOrd="0" destOrd="0" presId="urn:microsoft.com/office/officeart/2005/8/layout/cycle7"/>
    <dgm:cxn modelId="{4FF6AA84-D97C-4026-936B-7F4703697F15}" srcId="{FAC1022E-659E-40EC-83B5-39997A64490C}" destId="{45847B04-0393-49B9-8566-069D43D703EB}" srcOrd="0" destOrd="0" parTransId="{8330FE2E-56F5-400B-879E-7CED3DAAB357}" sibTransId="{29BEAEE8-1664-4607-9524-A6D4E7BFAA70}"/>
    <dgm:cxn modelId="{1A8E4B6C-4B67-4A44-9F62-E789AD134A6A}" type="presOf" srcId="{29BEAEE8-1664-4607-9524-A6D4E7BFAA70}" destId="{F437737E-B946-42F5-852D-0B1A5AC5DB4B}" srcOrd="0" destOrd="0" presId="urn:microsoft.com/office/officeart/2005/8/layout/cycle7"/>
    <dgm:cxn modelId="{CE7BE4D3-94DB-413A-9E75-18AE38226FB5}" type="presOf" srcId="{CDC8BD58-B293-459A-B28A-06C212AEDCF0}" destId="{1543C97A-D179-483B-92E2-17AACC926196}" srcOrd="0" destOrd="0" presId="urn:microsoft.com/office/officeart/2005/8/layout/cycle7"/>
    <dgm:cxn modelId="{0DA0A44D-CBCE-48C7-90B5-B0B76B48DFAA}" type="presOf" srcId="{939012F0-C2BE-4194-8104-4344CB91A3BF}" destId="{9966377F-AD41-4CFD-AAEF-8A30CDFA474D}" srcOrd="1" destOrd="0" presId="urn:microsoft.com/office/officeart/2005/8/layout/cycle7"/>
    <dgm:cxn modelId="{9AFC2BD1-A2A9-4567-B935-52006282C836}" srcId="{FAC1022E-659E-40EC-83B5-39997A64490C}" destId="{8E4EE185-F491-44B7-9F04-1546D20C74AD}" srcOrd="1" destOrd="0" parTransId="{5BDA3166-8B70-4488-9219-4929B2F32F1D}" sibTransId="{939012F0-C2BE-4194-8104-4344CB91A3BF}"/>
    <dgm:cxn modelId="{80FD7FA7-8488-44AD-A346-9E7C766176A2}" srcId="{FAC1022E-659E-40EC-83B5-39997A64490C}" destId="{CDC8BD58-B293-459A-B28A-06C212AEDCF0}" srcOrd="2" destOrd="0" parTransId="{A852B807-3529-4691-9CD2-42A750890CBE}" sibTransId="{7755E33C-257B-4126-B239-F2BF68E9FD6B}"/>
    <dgm:cxn modelId="{7E1A62CE-1FF2-40A8-B751-FD53771EA66E}" type="presParOf" srcId="{2DC61D3A-839F-4D37-A4A3-E00E08DFADD2}" destId="{FC9D58B1-898B-4E89-A107-34FDC7756836}" srcOrd="0" destOrd="0" presId="urn:microsoft.com/office/officeart/2005/8/layout/cycle7"/>
    <dgm:cxn modelId="{B4FA6E06-D4C0-4196-8AB5-C740D554E49A}" type="presParOf" srcId="{2DC61D3A-839F-4D37-A4A3-E00E08DFADD2}" destId="{F437737E-B946-42F5-852D-0B1A5AC5DB4B}" srcOrd="1" destOrd="0" presId="urn:microsoft.com/office/officeart/2005/8/layout/cycle7"/>
    <dgm:cxn modelId="{D3B3C611-9D73-474B-A89E-FE974DB86D4D}" type="presParOf" srcId="{F437737E-B946-42F5-852D-0B1A5AC5DB4B}" destId="{A91FF680-69A8-4340-8D4A-7EAC7AE776C4}" srcOrd="0" destOrd="0" presId="urn:microsoft.com/office/officeart/2005/8/layout/cycle7"/>
    <dgm:cxn modelId="{6E943A40-CC1B-45CF-A2FA-3B12ED998005}" type="presParOf" srcId="{2DC61D3A-839F-4D37-A4A3-E00E08DFADD2}" destId="{586D848D-D81B-4D09-8257-A8B9C3532C37}" srcOrd="2" destOrd="0" presId="urn:microsoft.com/office/officeart/2005/8/layout/cycle7"/>
    <dgm:cxn modelId="{1A932836-FC31-404B-A18E-4F9744FEEC80}" type="presParOf" srcId="{2DC61D3A-839F-4D37-A4A3-E00E08DFADD2}" destId="{A6148BAB-0181-4AEC-8D6C-05FE5ED4BEBE}" srcOrd="3" destOrd="0" presId="urn:microsoft.com/office/officeart/2005/8/layout/cycle7"/>
    <dgm:cxn modelId="{A570D314-7DDD-4A74-A60B-6CCD83E31CCF}" type="presParOf" srcId="{A6148BAB-0181-4AEC-8D6C-05FE5ED4BEBE}" destId="{9966377F-AD41-4CFD-AAEF-8A30CDFA474D}" srcOrd="0" destOrd="0" presId="urn:microsoft.com/office/officeart/2005/8/layout/cycle7"/>
    <dgm:cxn modelId="{B3CD73DD-0994-4CA8-92BA-E5E1F5717725}" type="presParOf" srcId="{2DC61D3A-839F-4D37-A4A3-E00E08DFADD2}" destId="{1543C97A-D179-483B-92E2-17AACC926196}" srcOrd="4" destOrd="0" presId="urn:microsoft.com/office/officeart/2005/8/layout/cycle7"/>
    <dgm:cxn modelId="{8477F299-77B1-4442-9C5F-43BB380126EC}" type="presParOf" srcId="{2DC61D3A-839F-4D37-A4A3-E00E08DFADD2}" destId="{07B486EB-508C-4ED3-838D-8D4D8B8A0480}" srcOrd="5" destOrd="0" presId="urn:microsoft.com/office/officeart/2005/8/layout/cycle7"/>
    <dgm:cxn modelId="{8B46AAF1-C99C-4340-9FB3-AE3081BB82C5}" type="presParOf" srcId="{07B486EB-508C-4ED3-838D-8D4D8B8A0480}" destId="{6F9F051D-5BF3-4F61-B010-0F5D63CDD18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7D99DA-39C3-4738-8E6A-C94A67E1EE4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GB"/>
        </a:p>
      </dgm:t>
    </dgm:pt>
    <dgm:pt modelId="{BA677F64-676D-44FE-98FC-842907391CD7}">
      <dgm:prSet phldrT="[Text]"/>
      <dgm:spPr/>
      <dgm:t>
        <a:bodyPr/>
        <a:lstStyle/>
        <a:p>
          <a:r>
            <a:rPr lang="en-GB" dirty="0"/>
            <a:t>NHS services</a:t>
          </a:r>
        </a:p>
      </dgm:t>
    </dgm:pt>
    <dgm:pt modelId="{B9CE5403-49A0-40D1-8291-91566745C1FE}" type="parTrans" cxnId="{A15C7D87-9F6B-422C-9DA1-5F1AA8B08043}">
      <dgm:prSet/>
      <dgm:spPr/>
      <dgm:t>
        <a:bodyPr/>
        <a:lstStyle/>
        <a:p>
          <a:endParaRPr lang="en-GB"/>
        </a:p>
      </dgm:t>
    </dgm:pt>
    <dgm:pt modelId="{EBDF3F4B-2177-47F8-8F10-046920441F5D}" type="sibTrans" cxnId="{A15C7D87-9F6B-422C-9DA1-5F1AA8B08043}">
      <dgm:prSet/>
      <dgm:spPr/>
      <dgm:t>
        <a:bodyPr/>
        <a:lstStyle/>
        <a:p>
          <a:endParaRPr lang="en-GB"/>
        </a:p>
      </dgm:t>
    </dgm:pt>
    <dgm:pt modelId="{A40CDD4D-CFFD-4052-937B-851108A8C589}">
      <dgm:prSet phldrT="[Text]"/>
      <dgm:spPr/>
      <dgm:t>
        <a:bodyPr/>
        <a:lstStyle/>
        <a:p>
          <a:r>
            <a:rPr lang="en-GB" dirty="0"/>
            <a:t>CCGs (Clinical commissioning groups)</a:t>
          </a:r>
        </a:p>
      </dgm:t>
    </dgm:pt>
    <dgm:pt modelId="{7EF5BE44-8486-4A46-957E-223675F15F75}" type="parTrans" cxnId="{364B6422-D0FB-4BF8-9E09-07023191740C}">
      <dgm:prSet/>
      <dgm:spPr/>
      <dgm:t>
        <a:bodyPr/>
        <a:lstStyle/>
        <a:p>
          <a:endParaRPr lang="en-GB"/>
        </a:p>
      </dgm:t>
    </dgm:pt>
    <dgm:pt modelId="{C8755AD6-2552-4E90-863B-838C3B44F839}" type="sibTrans" cxnId="{364B6422-D0FB-4BF8-9E09-07023191740C}">
      <dgm:prSet/>
      <dgm:spPr/>
      <dgm:t>
        <a:bodyPr/>
        <a:lstStyle/>
        <a:p>
          <a:endParaRPr lang="en-GB"/>
        </a:p>
      </dgm:t>
    </dgm:pt>
    <dgm:pt modelId="{57B5C672-9D95-439F-9169-048A25AE693D}">
      <dgm:prSet phldrT="[Text]"/>
      <dgm:spPr/>
      <dgm:t>
        <a:bodyPr/>
        <a:lstStyle/>
        <a:p>
          <a:r>
            <a:rPr lang="en-GB" dirty="0"/>
            <a:t>NHS England</a:t>
          </a:r>
        </a:p>
      </dgm:t>
    </dgm:pt>
    <dgm:pt modelId="{6471DCD5-438F-45E7-8BD6-4FBEB53176B3}" type="parTrans" cxnId="{3BF9A0C9-6608-481F-A177-D204EC8DB21D}">
      <dgm:prSet/>
      <dgm:spPr/>
      <dgm:t>
        <a:bodyPr/>
        <a:lstStyle/>
        <a:p>
          <a:endParaRPr lang="en-GB"/>
        </a:p>
      </dgm:t>
    </dgm:pt>
    <dgm:pt modelId="{D87708BB-101F-4DF8-AC54-DF8F5E922030}" type="sibTrans" cxnId="{3BF9A0C9-6608-481F-A177-D204EC8DB21D}">
      <dgm:prSet/>
      <dgm:spPr/>
      <dgm:t>
        <a:bodyPr/>
        <a:lstStyle/>
        <a:p>
          <a:endParaRPr lang="en-GB"/>
        </a:p>
      </dgm:t>
    </dgm:pt>
    <dgm:pt modelId="{04DF2685-CBEB-4CE4-B642-77DCAC89B0D4}">
      <dgm:prSet/>
      <dgm:spPr/>
      <dgm:t>
        <a:bodyPr/>
        <a:lstStyle/>
        <a:p>
          <a:endParaRPr lang="en-GB"/>
        </a:p>
      </dgm:t>
    </dgm:pt>
    <dgm:pt modelId="{7164D8FF-CAC3-499B-9AB0-2F8F177FB7AB}" type="parTrans" cxnId="{4E8F90D2-4777-48C1-A1ED-1D1673B664E5}">
      <dgm:prSet/>
      <dgm:spPr/>
      <dgm:t>
        <a:bodyPr/>
        <a:lstStyle/>
        <a:p>
          <a:endParaRPr lang="en-GB"/>
        </a:p>
      </dgm:t>
    </dgm:pt>
    <dgm:pt modelId="{C161023E-4EE4-4D0B-AD14-30898DE0B098}" type="sibTrans" cxnId="{4E8F90D2-4777-48C1-A1ED-1D1673B664E5}">
      <dgm:prSet/>
      <dgm:spPr/>
      <dgm:t>
        <a:bodyPr/>
        <a:lstStyle/>
        <a:p>
          <a:endParaRPr lang="en-GB"/>
        </a:p>
      </dgm:t>
    </dgm:pt>
    <dgm:pt modelId="{D25C1568-0A37-4CAB-9C11-E382C0E2A166}">
      <dgm:prSet/>
      <dgm:spPr/>
      <dgm:t>
        <a:bodyPr/>
        <a:lstStyle/>
        <a:p>
          <a:endParaRPr lang="en-GB" dirty="0"/>
        </a:p>
      </dgm:t>
    </dgm:pt>
    <dgm:pt modelId="{E6205888-600B-401D-BC1A-0FFB82C1AB9B}" type="parTrans" cxnId="{9A1218FA-1DB3-40C2-8F7D-52185BD7484C}">
      <dgm:prSet/>
      <dgm:spPr/>
      <dgm:t>
        <a:bodyPr/>
        <a:lstStyle/>
        <a:p>
          <a:endParaRPr lang="en-GB"/>
        </a:p>
      </dgm:t>
    </dgm:pt>
    <dgm:pt modelId="{4350B455-7849-4D38-9013-0B167502C20F}" type="sibTrans" cxnId="{9A1218FA-1DB3-40C2-8F7D-52185BD7484C}">
      <dgm:prSet/>
      <dgm:spPr/>
      <dgm:t>
        <a:bodyPr/>
        <a:lstStyle/>
        <a:p>
          <a:endParaRPr lang="en-GB"/>
        </a:p>
      </dgm:t>
    </dgm:pt>
    <dgm:pt modelId="{0D1BC40D-6A65-46A9-8B67-4EEA6A409D94}">
      <dgm:prSet phldrT="[Text]"/>
      <dgm:spPr/>
      <dgm:t>
        <a:bodyPr/>
        <a:lstStyle/>
        <a:p>
          <a:r>
            <a:rPr lang="en-GB" dirty="0"/>
            <a:t>Commissioned services</a:t>
          </a:r>
        </a:p>
      </dgm:t>
    </dgm:pt>
    <dgm:pt modelId="{A17415D1-1E60-4C83-8A75-78520963E567}" type="parTrans" cxnId="{D2350644-9002-471C-8997-9DC8EA45B617}">
      <dgm:prSet/>
      <dgm:spPr/>
      <dgm:t>
        <a:bodyPr/>
        <a:lstStyle/>
        <a:p>
          <a:endParaRPr lang="en-GB"/>
        </a:p>
      </dgm:t>
    </dgm:pt>
    <dgm:pt modelId="{4BEE8ACA-BC69-46A1-BDEB-7880CF85BBB6}" type="sibTrans" cxnId="{D2350644-9002-471C-8997-9DC8EA45B617}">
      <dgm:prSet/>
      <dgm:spPr/>
      <dgm:t>
        <a:bodyPr/>
        <a:lstStyle/>
        <a:p>
          <a:endParaRPr lang="en-GB"/>
        </a:p>
      </dgm:t>
    </dgm:pt>
    <dgm:pt modelId="{7D4268C2-D9B9-4D9B-AED2-6A437769EF54}" type="pres">
      <dgm:prSet presAssocID="{4A7D99DA-39C3-4738-8E6A-C94A67E1EE44}" presName="cycle" presStyleCnt="0">
        <dgm:presLayoutVars>
          <dgm:chMax val="1"/>
          <dgm:dir/>
          <dgm:animLvl val="ctr"/>
          <dgm:resizeHandles val="exact"/>
        </dgm:presLayoutVars>
      </dgm:prSet>
      <dgm:spPr/>
      <dgm:t>
        <a:bodyPr/>
        <a:lstStyle/>
        <a:p>
          <a:endParaRPr lang="en-GB"/>
        </a:p>
      </dgm:t>
    </dgm:pt>
    <dgm:pt modelId="{61CE35A5-D631-40C7-B9C3-FF566B4985C5}" type="pres">
      <dgm:prSet presAssocID="{BA677F64-676D-44FE-98FC-842907391CD7}" presName="centerShape" presStyleLbl="node0" presStyleIdx="0" presStyleCnt="1"/>
      <dgm:spPr/>
      <dgm:t>
        <a:bodyPr/>
        <a:lstStyle/>
        <a:p>
          <a:endParaRPr lang="en-GB"/>
        </a:p>
      </dgm:t>
    </dgm:pt>
    <dgm:pt modelId="{34043EBF-E463-4528-A754-311D0DA695C5}" type="pres">
      <dgm:prSet presAssocID="{7EF5BE44-8486-4A46-957E-223675F15F75}" presName="parTrans" presStyleLbl="bgSibTrans2D1" presStyleIdx="0" presStyleCnt="3"/>
      <dgm:spPr/>
      <dgm:t>
        <a:bodyPr/>
        <a:lstStyle/>
        <a:p>
          <a:endParaRPr lang="en-GB"/>
        </a:p>
      </dgm:t>
    </dgm:pt>
    <dgm:pt modelId="{299DC5C1-5A0B-4754-9789-DA5F053603B2}" type="pres">
      <dgm:prSet presAssocID="{A40CDD4D-CFFD-4052-937B-851108A8C589}" presName="node" presStyleLbl="node1" presStyleIdx="0" presStyleCnt="3">
        <dgm:presLayoutVars>
          <dgm:bulletEnabled val="1"/>
        </dgm:presLayoutVars>
      </dgm:prSet>
      <dgm:spPr/>
      <dgm:t>
        <a:bodyPr/>
        <a:lstStyle/>
        <a:p>
          <a:endParaRPr lang="en-GB"/>
        </a:p>
      </dgm:t>
    </dgm:pt>
    <dgm:pt modelId="{63B7162B-579E-477C-B538-ED8B0C1097CC}" type="pres">
      <dgm:prSet presAssocID="{6471DCD5-438F-45E7-8BD6-4FBEB53176B3}" presName="parTrans" presStyleLbl="bgSibTrans2D1" presStyleIdx="1" presStyleCnt="3"/>
      <dgm:spPr/>
      <dgm:t>
        <a:bodyPr/>
        <a:lstStyle/>
        <a:p>
          <a:endParaRPr lang="en-GB"/>
        </a:p>
      </dgm:t>
    </dgm:pt>
    <dgm:pt modelId="{81EEDDA3-0D75-4E80-B33D-03C272FA46A0}" type="pres">
      <dgm:prSet presAssocID="{57B5C672-9D95-439F-9169-048A25AE693D}" presName="node" presStyleLbl="node1" presStyleIdx="1" presStyleCnt="3">
        <dgm:presLayoutVars>
          <dgm:bulletEnabled val="1"/>
        </dgm:presLayoutVars>
      </dgm:prSet>
      <dgm:spPr/>
      <dgm:t>
        <a:bodyPr/>
        <a:lstStyle/>
        <a:p>
          <a:endParaRPr lang="en-GB"/>
        </a:p>
      </dgm:t>
    </dgm:pt>
    <dgm:pt modelId="{DFA425FA-6A1C-4504-A47F-3965EF448709}" type="pres">
      <dgm:prSet presAssocID="{A17415D1-1E60-4C83-8A75-78520963E567}" presName="parTrans" presStyleLbl="bgSibTrans2D1" presStyleIdx="2" presStyleCnt="3"/>
      <dgm:spPr/>
      <dgm:t>
        <a:bodyPr/>
        <a:lstStyle/>
        <a:p>
          <a:endParaRPr lang="en-GB"/>
        </a:p>
      </dgm:t>
    </dgm:pt>
    <dgm:pt modelId="{63937215-FDE9-4B86-8B26-DF6C1584316A}" type="pres">
      <dgm:prSet presAssocID="{0D1BC40D-6A65-46A9-8B67-4EEA6A409D94}" presName="node" presStyleLbl="node1" presStyleIdx="2" presStyleCnt="3">
        <dgm:presLayoutVars>
          <dgm:bulletEnabled val="1"/>
        </dgm:presLayoutVars>
      </dgm:prSet>
      <dgm:spPr/>
      <dgm:t>
        <a:bodyPr/>
        <a:lstStyle/>
        <a:p>
          <a:endParaRPr lang="en-GB"/>
        </a:p>
      </dgm:t>
    </dgm:pt>
  </dgm:ptLst>
  <dgm:cxnLst>
    <dgm:cxn modelId="{364B6422-D0FB-4BF8-9E09-07023191740C}" srcId="{BA677F64-676D-44FE-98FC-842907391CD7}" destId="{A40CDD4D-CFFD-4052-937B-851108A8C589}" srcOrd="0" destOrd="0" parTransId="{7EF5BE44-8486-4A46-957E-223675F15F75}" sibTransId="{C8755AD6-2552-4E90-863B-838C3B44F839}"/>
    <dgm:cxn modelId="{B5CB055B-00DC-4AEB-B6A8-780405BC6F62}" type="presOf" srcId="{A17415D1-1E60-4C83-8A75-78520963E567}" destId="{DFA425FA-6A1C-4504-A47F-3965EF448709}" srcOrd="0" destOrd="0" presId="urn:microsoft.com/office/officeart/2005/8/layout/radial4"/>
    <dgm:cxn modelId="{27E2F64F-3951-49E1-9FB3-38FC9C9CFA59}" type="presOf" srcId="{7EF5BE44-8486-4A46-957E-223675F15F75}" destId="{34043EBF-E463-4528-A754-311D0DA695C5}" srcOrd="0" destOrd="0" presId="urn:microsoft.com/office/officeart/2005/8/layout/radial4"/>
    <dgm:cxn modelId="{D2350644-9002-471C-8997-9DC8EA45B617}" srcId="{BA677F64-676D-44FE-98FC-842907391CD7}" destId="{0D1BC40D-6A65-46A9-8B67-4EEA6A409D94}" srcOrd="2" destOrd="0" parTransId="{A17415D1-1E60-4C83-8A75-78520963E567}" sibTransId="{4BEE8ACA-BC69-46A1-BDEB-7880CF85BBB6}"/>
    <dgm:cxn modelId="{5090CD91-BDE1-470E-8542-B4B57E66A493}" type="presOf" srcId="{4A7D99DA-39C3-4738-8E6A-C94A67E1EE44}" destId="{7D4268C2-D9B9-4D9B-AED2-6A437769EF54}" srcOrd="0" destOrd="0" presId="urn:microsoft.com/office/officeart/2005/8/layout/radial4"/>
    <dgm:cxn modelId="{3BF9A0C9-6608-481F-A177-D204EC8DB21D}" srcId="{BA677F64-676D-44FE-98FC-842907391CD7}" destId="{57B5C672-9D95-439F-9169-048A25AE693D}" srcOrd="1" destOrd="0" parTransId="{6471DCD5-438F-45E7-8BD6-4FBEB53176B3}" sibTransId="{D87708BB-101F-4DF8-AC54-DF8F5E922030}"/>
    <dgm:cxn modelId="{9BF15D08-6D3A-447B-85AD-64FCB24F81A6}" type="presOf" srcId="{0D1BC40D-6A65-46A9-8B67-4EEA6A409D94}" destId="{63937215-FDE9-4B86-8B26-DF6C1584316A}" srcOrd="0" destOrd="0" presId="urn:microsoft.com/office/officeart/2005/8/layout/radial4"/>
    <dgm:cxn modelId="{E46A91FA-3358-4AA7-A0AD-94261FFDD8E3}" type="presOf" srcId="{BA677F64-676D-44FE-98FC-842907391CD7}" destId="{61CE35A5-D631-40C7-B9C3-FF566B4985C5}" srcOrd="0" destOrd="0" presId="urn:microsoft.com/office/officeart/2005/8/layout/radial4"/>
    <dgm:cxn modelId="{5029ECC7-F6F3-4DE1-8304-4FFCE2EABE01}" type="presOf" srcId="{57B5C672-9D95-439F-9169-048A25AE693D}" destId="{81EEDDA3-0D75-4E80-B33D-03C272FA46A0}" srcOrd="0" destOrd="0" presId="urn:microsoft.com/office/officeart/2005/8/layout/radial4"/>
    <dgm:cxn modelId="{C9389E88-8898-43B8-93D4-35BBA4A71F59}" type="presOf" srcId="{A40CDD4D-CFFD-4052-937B-851108A8C589}" destId="{299DC5C1-5A0B-4754-9789-DA5F053603B2}" srcOrd="0" destOrd="0" presId="urn:microsoft.com/office/officeart/2005/8/layout/radial4"/>
    <dgm:cxn modelId="{9A1218FA-1DB3-40C2-8F7D-52185BD7484C}" srcId="{4A7D99DA-39C3-4738-8E6A-C94A67E1EE44}" destId="{D25C1568-0A37-4CAB-9C11-E382C0E2A166}" srcOrd="2" destOrd="0" parTransId="{E6205888-600B-401D-BC1A-0FFB82C1AB9B}" sibTransId="{4350B455-7849-4D38-9013-0B167502C20F}"/>
    <dgm:cxn modelId="{A15C7D87-9F6B-422C-9DA1-5F1AA8B08043}" srcId="{4A7D99DA-39C3-4738-8E6A-C94A67E1EE44}" destId="{BA677F64-676D-44FE-98FC-842907391CD7}" srcOrd="0" destOrd="0" parTransId="{B9CE5403-49A0-40D1-8291-91566745C1FE}" sibTransId="{EBDF3F4B-2177-47F8-8F10-046920441F5D}"/>
    <dgm:cxn modelId="{349A94DE-E087-4DB5-97D1-9B46CB62AF5A}" type="presOf" srcId="{6471DCD5-438F-45E7-8BD6-4FBEB53176B3}" destId="{63B7162B-579E-477C-B538-ED8B0C1097CC}" srcOrd="0" destOrd="0" presId="urn:microsoft.com/office/officeart/2005/8/layout/radial4"/>
    <dgm:cxn modelId="{4E8F90D2-4777-48C1-A1ED-1D1673B664E5}" srcId="{4A7D99DA-39C3-4738-8E6A-C94A67E1EE44}" destId="{04DF2685-CBEB-4CE4-B642-77DCAC89B0D4}" srcOrd="1" destOrd="0" parTransId="{7164D8FF-CAC3-499B-9AB0-2F8F177FB7AB}" sibTransId="{C161023E-4EE4-4D0B-AD14-30898DE0B098}"/>
    <dgm:cxn modelId="{F515DBE5-5901-4296-B6B7-32979CB1A807}" type="presParOf" srcId="{7D4268C2-D9B9-4D9B-AED2-6A437769EF54}" destId="{61CE35A5-D631-40C7-B9C3-FF566B4985C5}" srcOrd="0" destOrd="0" presId="urn:microsoft.com/office/officeart/2005/8/layout/radial4"/>
    <dgm:cxn modelId="{A00A405F-C918-413F-9CC6-64B5CC664656}" type="presParOf" srcId="{7D4268C2-D9B9-4D9B-AED2-6A437769EF54}" destId="{34043EBF-E463-4528-A754-311D0DA695C5}" srcOrd="1" destOrd="0" presId="urn:microsoft.com/office/officeart/2005/8/layout/radial4"/>
    <dgm:cxn modelId="{88CF059E-B4BD-4BE9-B48B-672C01CACA64}" type="presParOf" srcId="{7D4268C2-D9B9-4D9B-AED2-6A437769EF54}" destId="{299DC5C1-5A0B-4754-9789-DA5F053603B2}" srcOrd="2" destOrd="0" presId="urn:microsoft.com/office/officeart/2005/8/layout/radial4"/>
    <dgm:cxn modelId="{133B1078-85B6-45E9-882F-92EF8FECE13C}" type="presParOf" srcId="{7D4268C2-D9B9-4D9B-AED2-6A437769EF54}" destId="{63B7162B-579E-477C-B538-ED8B0C1097CC}" srcOrd="3" destOrd="0" presId="urn:microsoft.com/office/officeart/2005/8/layout/radial4"/>
    <dgm:cxn modelId="{C2C42AFE-2C1C-4695-A670-96170B706F61}" type="presParOf" srcId="{7D4268C2-D9B9-4D9B-AED2-6A437769EF54}" destId="{81EEDDA3-0D75-4E80-B33D-03C272FA46A0}" srcOrd="4" destOrd="0" presId="urn:microsoft.com/office/officeart/2005/8/layout/radial4"/>
    <dgm:cxn modelId="{B2778BB8-4347-4C38-AD3F-EB7008F70C82}" type="presParOf" srcId="{7D4268C2-D9B9-4D9B-AED2-6A437769EF54}" destId="{DFA425FA-6A1C-4504-A47F-3965EF448709}" srcOrd="5" destOrd="0" presId="urn:microsoft.com/office/officeart/2005/8/layout/radial4"/>
    <dgm:cxn modelId="{DD17C55A-2931-476D-8879-9F65C9FAD9F3}" type="presParOf" srcId="{7D4268C2-D9B9-4D9B-AED2-6A437769EF54}" destId="{63937215-FDE9-4B86-8B26-DF6C1584316A}"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9D58B1-898B-4E89-A107-34FDC7756836}">
      <dsp:nvSpPr>
        <dsp:cNvPr id="0" name=""/>
        <dsp:cNvSpPr/>
      </dsp:nvSpPr>
      <dsp:spPr>
        <a:xfrm>
          <a:off x="2193427" y="1109"/>
          <a:ext cx="1843573" cy="9217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dirty="0" smtClean="0"/>
            <a:t>What?</a:t>
          </a:r>
        </a:p>
        <a:p>
          <a:pPr lvl="0" algn="ctr" defTabSz="577850">
            <a:lnSpc>
              <a:spcPct val="90000"/>
            </a:lnSpc>
            <a:spcBef>
              <a:spcPct val="0"/>
            </a:spcBef>
            <a:spcAft>
              <a:spcPct val="35000"/>
            </a:spcAft>
          </a:pPr>
          <a:r>
            <a:rPr lang="en-GB" sz="1300" kern="1200" dirty="0" smtClean="0"/>
            <a:t>What screening should we recommend</a:t>
          </a:r>
          <a:endParaRPr lang="en-GB" sz="1300" kern="1200" dirty="0"/>
        </a:p>
      </dsp:txBody>
      <dsp:txXfrm>
        <a:off x="2220425" y="28107"/>
        <a:ext cx="1789577" cy="867790"/>
      </dsp:txXfrm>
    </dsp:sp>
    <dsp:sp modelId="{F437737E-B946-42F5-852D-0B1A5AC5DB4B}">
      <dsp:nvSpPr>
        <dsp:cNvPr id="0" name=""/>
        <dsp:cNvSpPr/>
      </dsp:nvSpPr>
      <dsp:spPr>
        <a:xfrm rot="3600000">
          <a:off x="3395892" y="1619217"/>
          <a:ext cx="961146" cy="3226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GB" sz="1100" kern="1200"/>
        </a:p>
      </dsp:txBody>
      <dsp:txXfrm>
        <a:off x="3492680" y="1683742"/>
        <a:ext cx="767571" cy="193575"/>
      </dsp:txXfrm>
    </dsp:sp>
    <dsp:sp modelId="{586D848D-D81B-4D09-8257-A8B9C3532C37}">
      <dsp:nvSpPr>
        <dsp:cNvPr id="0" name=""/>
        <dsp:cNvSpPr/>
      </dsp:nvSpPr>
      <dsp:spPr>
        <a:xfrm>
          <a:off x="3715930" y="2638163"/>
          <a:ext cx="1843573" cy="9217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dirty="0" smtClean="0"/>
            <a:t>Where?</a:t>
          </a:r>
        </a:p>
        <a:p>
          <a:pPr lvl="0" algn="ctr" defTabSz="577850">
            <a:lnSpc>
              <a:spcPct val="90000"/>
            </a:lnSpc>
            <a:spcBef>
              <a:spcPct val="0"/>
            </a:spcBef>
            <a:spcAft>
              <a:spcPct val="35000"/>
            </a:spcAft>
          </a:pPr>
          <a:r>
            <a:rPr lang="en-GB" sz="1300" kern="1200" dirty="0" smtClean="0"/>
            <a:t>Local v national?</a:t>
          </a:r>
          <a:endParaRPr lang="en-GB" sz="1300" kern="1200" dirty="0"/>
        </a:p>
      </dsp:txBody>
      <dsp:txXfrm>
        <a:off x="3742928" y="2665161"/>
        <a:ext cx="1789577" cy="867790"/>
      </dsp:txXfrm>
    </dsp:sp>
    <dsp:sp modelId="{A6148BAB-0181-4AEC-8D6C-05FE5ED4BEBE}">
      <dsp:nvSpPr>
        <dsp:cNvPr id="0" name=""/>
        <dsp:cNvSpPr/>
      </dsp:nvSpPr>
      <dsp:spPr>
        <a:xfrm rot="10800000">
          <a:off x="2634640" y="2937744"/>
          <a:ext cx="961146" cy="3226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GB" sz="1100" kern="1200"/>
        </a:p>
      </dsp:txBody>
      <dsp:txXfrm rot="10800000">
        <a:off x="2731427" y="3002269"/>
        <a:ext cx="767571" cy="193575"/>
      </dsp:txXfrm>
    </dsp:sp>
    <dsp:sp modelId="{1543C97A-D179-483B-92E2-17AACC926196}">
      <dsp:nvSpPr>
        <dsp:cNvPr id="0" name=""/>
        <dsp:cNvSpPr/>
      </dsp:nvSpPr>
      <dsp:spPr>
        <a:xfrm>
          <a:off x="670923" y="2638163"/>
          <a:ext cx="1843573" cy="9217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b="1" kern="1200" dirty="0" smtClean="0"/>
            <a:t>Who?</a:t>
          </a:r>
        </a:p>
        <a:p>
          <a:pPr lvl="0" algn="ctr" defTabSz="577850">
            <a:lnSpc>
              <a:spcPct val="90000"/>
            </a:lnSpc>
            <a:spcBef>
              <a:spcPct val="0"/>
            </a:spcBef>
            <a:spcAft>
              <a:spcPct val="35000"/>
            </a:spcAft>
          </a:pPr>
          <a:r>
            <a:rPr lang="en-GB" sz="1300" kern="1200" dirty="0" smtClean="0"/>
            <a:t>Adults /Children</a:t>
          </a:r>
        </a:p>
        <a:p>
          <a:pPr lvl="0" algn="ctr" defTabSz="577850">
            <a:lnSpc>
              <a:spcPct val="90000"/>
            </a:lnSpc>
            <a:spcBef>
              <a:spcPct val="0"/>
            </a:spcBef>
            <a:spcAft>
              <a:spcPct val="35000"/>
            </a:spcAft>
          </a:pPr>
          <a:r>
            <a:rPr lang="en-GB" sz="1300" kern="1200" dirty="0" smtClean="0"/>
            <a:t>Confirmed carriers only?</a:t>
          </a:r>
          <a:endParaRPr lang="en-GB" sz="1300" kern="1200" dirty="0"/>
        </a:p>
      </dsp:txBody>
      <dsp:txXfrm>
        <a:off x="697921" y="2665161"/>
        <a:ext cx="1789577" cy="867790"/>
      </dsp:txXfrm>
    </dsp:sp>
    <dsp:sp modelId="{07B486EB-508C-4ED3-838D-8D4D8B8A0480}">
      <dsp:nvSpPr>
        <dsp:cNvPr id="0" name=""/>
        <dsp:cNvSpPr/>
      </dsp:nvSpPr>
      <dsp:spPr>
        <a:xfrm rot="18000000">
          <a:off x="1873388" y="1619217"/>
          <a:ext cx="961146" cy="3226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GB" sz="1100" kern="1200"/>
        </a:p>
      </dsp:txBody>
      <dsp:txXfrm>
        <a:off x="1970176" y="1683742"/>
        <a:ext cx="767571" cy="193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E35A5-D631-40C7-B9C3-FF566B4985C5}">
      <dsp:nvSpPr>
        <dsp:cNvPr id="0" name=""/>
        <dsp:cNvSpPr/>
      </dsp:nvSpPr>
      <dsp:spPr>
        <a:xfrm>
          <a:off x="4265184" y="2364917"/>
          <a:ext cx="1985230" cy="198523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GB" sz="3300" kern="1200" dirty="0"/>
            <a:t>NHS services</a:t>
          </a:r>
        </a:p>
      </dsp:txBody>
      <dsp:txXfrm>
        <a:off x="4555914" y="2655647"/>
        <a:ext cx="1403770" cy="1403770"/>
      </dsp:txXfrm>
    </dsp:sp>
    <dsp:sp modelId="{34043EBF-E463-4528-A754-311D0DA695C5}">
      <dsp:nvSpPr>
        <dsp:cNvPr id="0" name=""/>
        <dsp:cNvSpPr/>
      </dsp:nvSpPr>
      <dsp:spPr>
        <a:xfrm rot="12900000">
          <a:off x="2988885" y="2018372"/>
          <a:ext cx="1520825" cy="56579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9DC5C1-5A0B-4754-9789-DA5F053603B2}">
      <dsp:nvSpPr>
        <dsp:cNvPr id="0" name=""/>
        <dsp:cNvSpPr/>
      </dsp:nvSpPr>
      <dsp:spPr>
        <a:xfrm>
          <a:off x="2183419" y="1110725"/>
          <a:ext cx="1885968" cy="15087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GB" sz="2200" kern="1200" dirty="0"/>
            <a:t>CCGs (Clinical commissioning groups)</a:t>
          </a:r>
        </a:p>
      </dsp:txBody>
      <dsp:txXfrm>
        <a:off x="2227610" y="1154916"/>
        <a:ext cx="1797586" cy="1420393"/>
      </dsp:txXfrm>
    </dsp:sp>
    <dsp:sp modelId="{63B7162B-579E-477C-B538-ED8B0C1097CC}">
      <dsp:nvSpPr>
        <dsp:cNvPr id="0" name=""/>
        <dsp:cNvSpPr/>
      </dsp:nvSpPr>
      <dsp:spPr>
        <a:xfrm rot="16200000">
          <a:off x="4497387" y="1233095"/>
          <a:ext cx="1520825" cy="56579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EEDDA3-0D75-4E80-B33D-03C272FA46A0}">
      <dsp:nvSpPr>
        <dsp:cNvPr id="0" name=""/>
        <dsp:cNvSpPr/>
      </dsp:nvSpPr>
      <dsp:spPr>
        <a:xfrm>
          <a:off x="4314815" y="1190"/>
          <a:ext cx="1885968" cy="15087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GB" sz="2200" kern="1200" dirty="0"/>
            <a:t>NHS England</a:t>
          </a:r>
        </a:p>
      </dsp:txBody>
      <dsp:txXfrm>
        <a:off x="4359006" y="45381"/>
        <a:ext cx="1797586" cy="1420393"/>
      </dsp:txXfrm>
    </dsp:sp>
    <dsp:sp modelId="{DFA425FA-6A1C-4504-A47F-3965EF448709}">
      <dsp:nvSpPr>
        <dsp:cNvPr id="0" name=""/>
        <dsp:cNvSpPr/>
      </dsp:nvSpPr>
      <dsp:spPr>
        <a:xfrm rot="19500000">
          <a:off x="6005889" y="2018372"/>
          <a:ext cx="1520825" cy="56579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937215-FDE9-4B86-8B26-DF6C1584316A}">
      <dsp:nvSpPr>
        <dsp:cNvPr id="0" name=""/>
        <dsp:cNvSpPr/>
      </dsp:nvSpPr>
      <dsp:spPr>
        <a:xfrm>
          <a:off x="6446211" y="1110725"/>
          <a:ext cx="1885968" cy="15087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GB" sz="2200" kern="1200" dirty="0"/>
            <a:t>Commissioned services</a:t>
          </a:r>
        </a:p>
      </dsp:txBody>
      <dsp:txXfrm>
        <a:off x="6490402" y="1154916"/>
        <a:ext cx="1797586" cy="142039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A182C-AB66-4187-8337-C85AB3276BFB}" type="datetimeFigureOut">
              <a:rPr lang="en-GB" smtClean="0"/>
              <a:t>05/09/2019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0A632D-9EEF-4D02-A662-50EEF01F97BF}" type="slidenum">
              <a:rPr lang="en-GB" smtClean="0"/>
              <a:t>‹#›</a:t>
            </a:fld>
            <a:endParaRPr lang="en-GB"/>
          </a:p>
        </p:txBody>
      </p:sp>
    </p:spTree>
    <p:extLst>
      <p:ext uri="{BB962C8B-B14F-4D97-AF65-F5344CB8AC3E}">
        <p14:creationId xmlns:p14="http://schemas.microsoft.com/office/powerpoint/2010/main" val="85328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england.nhs.uk/commissioning/armed-forces/" TargetMode="External"/><Relationship Id="rId3" Type="http://schemas.openxmlformats.org/officeDocument/2006/relationships/hyperlink" Target="https://www.england.nhs.uk/five-year-forward-view/" TargetMode="External"/><Relationship Id="rId7" Type="http://schemas.openxmlformats.org/officeDocument/2006/relationships/hyperlink" Target="https://www.england.nhs.uk/commissioning/spec-services/"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www.england.nhs.uk/commissioning/pc-co-comms/" TargetMode="External"/><Relationship Id="rId5" Type="http://schemas.openxmlformats.org/officeDocument/2006/relationships/hyperlink" Target="https://www.england.nhs.uk/commissioning/primary-care/primary-care-comm/" TargetMode="External"/><Relationship Id="rId4" Type="http://schemas.openxmlformats.org/officeDocument/2006/relationships/hyperlink" Target="https://www.england.nhs.uk/deliver-forward-view/" TargetMode="External"/><Relationship Id="rId9" Type="http://schemas.openxmlformats.org/officeDocument/2006/relationships/hyperlink" Target="https://www.england.nhs.uk/commissioning/health-jus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protocol regardless of mutation</a:t>
            </a:r>
            <a:endParaRPr lang="en-US" dirty="0"/>
          </a:p>
        </p:txBody>
      </p:sp>
      <p:sp>
        <p:nvSpPr>
          <p:cNvPr id="4" name="Slide Number Placeholder 3"/>
          <p:cNvSpPr>
            <a:spLocks noGrp="1"/>
          </p:cNvSpPr>
          <p:nvPr>
            <p:ph type="sldNum" sz="quarter" idx="10"/>
          </p:nvPr>
        </p:nvSpPr>
        <p:spPr/>
        <p:txBody>
          <a:bodyPr/>
          <a:lstStyle/>
          <a:p>
            <a:fld id="{73734015-F3D8-48A4-8D07-B06532E52424}" type="slidenum">
              <a:rPr lang="en-GB" smtClean="0"/>
              <a:t>3</a:t>
            </a:fld>
            <a:endParaRPr lang="en-GB"/>
          </a:p>
        </p:txBody>
      </p:sp>
    </p:spTree>
    <p:extLst>
      <p:ext uri="{BB962C8B-B14F-4D97-AF65-F5344CB8AC3E}">
        <p14:creationId xmlns:p14="http://schemas.microsoft.com/office/powerpoint/2010/main" val="1866807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200" u="none" strike="noStrike" kern="1200" dirty="0">
                <a:solidFill>
                  <a:schemeClr val="tx1"/>
                </a:solidFill>
                <a:effectLst/>
                <a:latin typeface="+mn-lt"/>
                <a:ea typeface="+mn-ea"/>
                <a:cs typeface="+mn-cs"/>
              </a:rPr>
              <a:t>Clinical commissioning groups (CCGs) were established as part of the Health and Social Care Act in 2012, and replaced Primary Care Trusts on 1 April 2013.</a:t>
            </a:r>
          </a:p>
          <a:p>
            <a:pPr fontAlgn="base"/>
            <a:r>
              <a:rPr lang="en-GB" sz="1200" u="none" strike="noStrike" kern="1200" dirty="0">
                <a:solidFill>
                  <a:schemeClr val="tx1"/>
                </a:solidFill>
                <a:effectLst/>
                <a:latin typeface="+mn-lt"/>
                <a:ea typeface="+mn-ea"/>
                <a:cs typeface="+mn-cs"/>
              </a:rPr>
              <a:t>CCGs are groups of general practices (GPs) which come together in each area to commission the best services for their patients and population.</a:t>
            </a:r>
          </a:p>
          <a:p>
            <a:pPr fontAlgn="base"/>
            <a:r>
              <a:rPr lang="en-GB" sz="1200" u="none" strike="noStrike" kern="1200" dirty="0">
                <a:solidFill>
                  <a:schemeClr val="tx1"/>
                </a:solidFill>
                <a:effectLst/>
                <a:latin typeface="+mn-lt"/>
                <a:ea typeface="+mn-ea"/>
                <a:cs typeface="+mn-cs"/>
              </a:rPr>
              <a:t>CCGs buy services for their local community from any service provider that meets NHS standards and costs – these could be NHS hospitals, social enterprises, voluntary organisations or private sector providers. This means better care for patients, designed with knowledge of local services and commissioned in response to their needs.</a:t>
            </a:r>
          </a:p>
          <a:p>
            <a:pPr fontAlgn="base"/>
            <a:r>
              <a:rPr lang="en-GB" sz="1200" u="none" strike="noStrike" kern="1200" dirty="0">
                <a:solidFill>
                  <a:schemeClr val="tx1"/>
                </a:solidFill>
                <a:effectLst/>
                <a:latin typeface="+mn-lt"/>
                <a:ea typeface="+mn-ea"/>
                <a:cs typeface="+mn-cs"/>
              </a:rPr>
              <a:t>CCGs commission a wide range of services including mental health services, urgent and emergency care, elective hospital services, and community care.</a:t>
            </a:r>
          </a:p>
          <a:p>
            <a:pPr fontAlgn="base"/>
            <a:r>
              <a:rPr lang="en-GB" sz="1200" u="none" strike="noStrike" kern="1200" dirty="0">
                <a:solidFill>
                  <a:schemeClr val="tx1"/>
                </a:solidFill>
                <a:effectLst/>
                <a:latin typeface="+mn-lt"/>
                <a:ea typeface="+mn-ea"/>
                <a:cs typeface="+mn-cs"/>
              </a:rPr>
              <a:t>CCGs are responsible for about 60% of the NHS budget</a:t>
            </a:r>
          </a:p>
          <a:p>
            <a:pPr fontAlgn="base"/>
            <a:endParaRPr lang="en-GB" sz="1200" u="none" strike="noStrike" kern="1200" dirty="0">
              <a:solidFill>
                <a:schemeClr val="tx1"/>
              </a:solidFill>
              <a:effectLst/>
              <a:latin typeface="+mn-lt"/>
              <a:ea typeface="+mn-ea"/>
              <a:cs typeface="+mn-cs"/>
            </a:endParaRPr>
          </a:p>
          <a:p>
            <a:pPr fontAlgn="base"/>
            <a:r>
              <a:rPr lang="en-GB" sz="1200" u="none" strike="noStrike" kern="1200" dirty="0">
                <a:solidFill>
                  <a:schemeClr val="tx1"/>
                </a:solidFill>
                <a:effectLst/>
                <a:latin typeface="+mn-lt"/>
                <a:ea typeface="+mn-ea"/>
                <a:cs typeface="+mn-cs"/>
              </a:rPr>
              <a:t>NHS England and its partners set the overall commissioning strategy and clinical priorities for the NHS, for example through the </a:t>
            </a:r>
            <a:r>
              <a:rPr lang="en-GB" sz="1200" u="sng" strike="noStrike" kern="1200" dirty="0">
                <a:solidFill>
                  <a:schemeClr val="tx1"/>
                </a:solidFill>
                <a:effectLst/>
                <a:latin typeface="+mn-lt"/>
                <a:ea typeface="+mn-ea"/>
                <a:cs typeface="+mn-cs"/>
                <a:hlinkClick r:id="rId3"/>
              </a:rPr>
              <a:t>NHS Five Year Forward View</a:t>
            </a:r>
            <a:r>
              <a:rPr lang="en-GB" sz="1200" u="none" strike="noStrike" kern="1200" dirty="0">
                <a:solidFill>
                  <a:schemeClr val="tx1"/>
                </a:solidFill>
                <a:effectLst/>
                <a:latin typeface="+mn-lt"/>
                <a:ea typeface="+mn-ea"/>
                <a:cs typeface="+mn-cs"/>
              </a:rPr>
              <a:t> and the </a:t>
            </a:r>
            <a:r>
              <a:rPr lang="en-GB" sz="1200" u="sng" strike="noStrike" kern="1200" dirty="0">
                <a:solidFill>
                  <a:schemeClr val="tx1"/>
                </a:solidFill>
                <a:effectLst/>
                <a:latin typeface="+mn-lt"/>
                <a:ea typeface="+mn-ea"/>
                <a:cs typeface="+mn-cs"/>
                <a:hlinkClick r:id="rId4"/>
              </a:rPr>
              <a:t>Shared Planning Guidance.</a:t>
            </a:r>
            <a:endParaRPr lang="en-GB" sz="1200" u="none" strike="noStrike" kern="1200" dirty="0">
              <a:solidFill>
                <a:schemeClr val="tx1"/>
              </a:solidFill>
              <a:effectLst/>
              <a:latin typeface="+mn-lt"/>
              <a:ea typeface="+mn-ea"/>
              <a:cs typeface="+mn-cs"/>
            </a:endParaRPr>
          </a:p>
          <a:p>
            <a:pPr fontAlgn="base"/>
            <a:r>
              <a:rPr lang="en-GB" sz="1200" u="none" strike="noStrike" kern="1200" dirty="0">
                <a:solidFill>
                  <a:schemeClr val="tx1"/>
                </a:solidFill>
                <a:effectLst/>
                <a:latin typeface="+mn-lt"/>
                <a:ea typeface="+mn-ea"/>
                <a:cs typeface="+mn-cs"/>
              </a:rPr>
              <a:t>NHS England commissions </a:t>
            </a:r>
            <a:r>
              <a:rPr lang="en-GB" sz="1200" u="sng" strike="noStrike" kern="1200" dirty="0">
                <a:solidFill>
                  <a:schemeClr val="tx1"/>
                </a:solidFill>
                <a:effectLst/>
                <a:latin typeface="+mn-lt"/>
                <a:ea typeface="+mn-ea"/>
                <a:cs typeface="+mn-cs"/>
                <a:hlinkClick r:id="rId5"/>
              </a:rPr>
              <a:t>primary care services,</a:t>
            </a:r>
            <a:r>
              <a:rPr lang="en-GB" sz="1200" u="none" strike="noStrike" kern="1200" dirty="0">
                <a:solidFill>
                  <a:schemeClr val="tx1"/>
                </a:solidFill>
                <a:effectLst/>
                <a:latin typeface="+mn-lt"/>
                <a:ea typeface="+mn-ea"/>
                <a:cs typeface="+mn-cs"/>
              </a:rPr>
              <a:t> for example GPs, dentists and opticians. Although, for GPs (primary medical services) this is devolved to most CCGs through </a:t>
            </a:r>
            <a:r>
              <a:rPr lang="en-GB" sz="1200" u="sng" strike="noStrike" kern="1200" dirty="0">
                <a:solidFill>
                  <a:schemeClr val="tx1"/>
                </a:solidFill>
                <a:effectLst/>
                <a:latin typeface="+mn-lt"/>
                <a:ea typeface="+mn-ea"/>
                <a:cs typeface="+mn-cs"/>
                <a:hlinkClick r:id="rId6"/>
              </a:rPr>
              <a:t>primary care co-commissioning</a:t>
            </a:r>
            <a:r>
              <a:rPr lang="en-GB" sz="1200" u="none" strike="noStrike" kern="1200" dirty="0">
                <a:solidFill>
                  <a:schemeClr val="tx1"/>
                </a:solidFill>
                <a:effectLst/>
                <a:latin typeface="+mn-lt"/>
                <a:ea typeface="+mn-ea"/>
                <a:cs typeface="+mn-cs"/>
              </a:rPr>
              <a:t>.</a:t>
            </a:r>
          </a:p>
          <a:p>
            <a:pPr fontAlgn="base"/>
            <a:r>
              <a:rPr lang="en-GB" sz="1200" u="none" strike="noStrike" kern="1200" dirty="0">
                <a:solidFill>
                  <a:schemeClr val="tx1"/>
                </a:solidFill>
                <a:effectLst/>
                <a:latin typeface="+mn-lt"/>
                <a:ea typeface="+mn-ea"/>
                <a:cs typeface="+mn-cs"/>
              </a:rPr>
              <a:t>NHS England also directly commissions ‘</a:t>
            </a:r>
            <a:r>
              <a:rPr lang="en-GB" sz="1200" u="sng" strike="noStrike" kern="1200" dirty="0">
                <a:solidFill>
                  <a:schemeClr val="tx1"/>
                </a:solidFill>
                <a:effectLst/>
                <a:latin typeface="+mn-lt"/>
                <a:ea typeface="+mn-ea"/>
                <a:cs typeface="+mn-cs"/>
                <a:hlinkClick r:id="rId7"/>
              </a:rPr>
              <a:t>specialised’ services</a:t>
            </a:r>
            <a:r>
              <a:rPr lang="en-GB" sz="1200" u="none" strike="noStrike" kern="1200" dirty="0">
                <a:solidFill>
                  <a:schemeClr val="tx1"/>
                </a:solidFill>
                <a:effectLst/>
                <a:latin typeface="+mn-lt"/>
                <a:ea typeface="+mn-ea"/>
                <a:cs typeface="+mn-cs"/>
              </a:rPr>
              <a:t> (such as treatments for rare conditions and secure mental health care), </a:t>
            </a:r>
            <a:r>
              <a:rPr lang="en-GB" sz="1200" u="sng" strike="noStrike" kern="1200" dirty="0">
                <a:solidFill>
                  <a:schemeClr val="tx1"/>
                </a:solidFill>
                <a:effectLst/>
                <a:latin typeface="+mn-lt"/>
                <a:ea typeface="+mn-ea"/>
                <a:cs typeface="+mn-cs"/>
                <a:hlinkClick r:id="rId8"/>
              </a:rPr>
              <a:t>military and veteran health services</a:t>
            </a:r>
            <a:r>
              <a:rPr lang="en-GB" sz="1200" u="none" strike="noStrike" kern="1200" dirty="0">
                <a:solidFill>
                  <a:schemeClr val="tx1"/>
                </a:solidFill>
                <a:effectLst/>
                <a:latin typeface="+mn-lt"/>
                <a:ea typeface="+mn-ea"/>
                <a:cs typeface="+mn-cs"/>
              </a:rPr>
              <a:t> and health services for </a:t>
            </a:r>
            <a:r>
              <a:rPr lang="en-GB" sz="1200" u="sng" strike="noStrike" kern="1200" dirty="0">
                <a:solidFill>
                  <a:schemeClr val="tx1"/>
                </a:solidFill>
                <a:effectLst/>
                <a:latin typeface="+mn-lt"/>
                <a:ea typeface="+mn-ea"/>
                <a:cs typeface="+mn-cs"/>
                <a:hlinkClick r:id="rId9"/>
              </a:rPr>
              <a:t>people in prisons (including youth offender institutions)</a:t>
            </a:r>
            <a:endParaRPr lang="en-GB" sz="1200" u="none" strike="noStrike" kern="1200" dirty="0">
              <a:solidFill>
                <a:schemeClr val="tx1"/>
              </a:solidFill>
              <a:effectLst/>
              <a:latin typeface="+mn-lt"/>
              <a:ea typeface="+mn-ea"/>
              <a:cs typeface="+mn-cs"/>
            </a:endParaRPr>
          </a:p>
          <a:p>
            <a:pPr fontAlgn="base"/>
            <a:endParaRPr lang="en-GB" sz="1200" u="none" strike="noStrike"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EF0A632D-9EEF-4D02-A662-50EEF01F97BF}" type="slidenum">
              <a:rPr lang="en-GB" smtClean="0"/>
              <a:t>7</a:t>
            </a:fld>
            <a:endParaRPr lang="en-GB"/>
          </a:p>
        </p:txBody>
      </p:sp>
    </p:spTree>
    <p:extLst>
      <p:ext uri="{BB962C8B-B14F-4D97-AF65-F5344CB8AC3E}">
        <p14:creationId xmlns:p14="http://schemas.microsoft.com/office/powerpoint/2010/main" val="1133285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196F88-6DEC-4BAE-A496-AAA3DECB43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C35FB592-0D82-4B24-A360-0C0C8D961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BB4AA11A-0977-4B6C-8485-72E4D7B7A537}"/>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93568425-F44B-423B-9BFD-CFD7DB27BC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F9AFFAF-9E24-4CAE-96C0-464641ED13BF}"/>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771361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E521A2-0346-4446-A1BC-B0D865F6738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05147C94-11B0-4C94-A941-DBD69CA321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AE73579D-A213-4733-9A57-F139B52173F6}"/>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0068E6CF-0E83-4EA8-BF6D-A04DC18043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69D2AA4-F574-4845-ACC5-6341A4403215}"/>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2763496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AF5472D-36BA-4CC1-B408-0BDD5D563C5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0ED53771-FEF4-4D73-BFEA-22FEABB47B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D12A39D-325C-494F-8E98-8ABEDB10FF45}"/>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44EC7F46-C324-449C-9D12-CADA027DC7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989F28E-01E2-43DB-B63A-7538B1E187DB}"/>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99638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4E1DCB-1A61-4CDC-9CA1-A0E4054966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71B4DAC-9B1F-4017-B502-8602E715AE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FD6A7DC-4552-40BC-B7F3-BE6F85C71177}"/>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0D2C9DC5-1C91-41B3-8CCD-E5E02D0E08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BECB91CB-022D-4354-AC47-A453A504EFA4}"/>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1950183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AE6BBA-8256-4A3B-AA47-3DED7B004F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7D6E23B0-F3A6-4BC5-89AA-37881F5456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34D3458-31CA-4C48-8227-1F04657808FF}"/>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C9BC4337-1BD4-49E1-BC0D-E0B5CBFDD0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ED3625A-9AB1-4B12-8794-3E41F7AA6447}"/>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3009842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E40FCB-1114-417A-95C6-BF2B57DCF1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07870FC8-D0C8-4A5D-AE3F-9AE44E23BE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71911BE2-BD57-4F07-BC60-A96C913944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461191A7-337B-4BC6-AB72-3FC35FE4D488}"/>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6" name="Footer Placeholder 5">
            <a:extLst>
              <a:ext uri="{FF2B5EF4-FFF2-40B4-BE49-F238E27FC236}">
                <a16:creationId xmlns:a16="http://schemas.microsoft.com/office/drawing/2014/main" xmlns="" id="{BF92EFAA-ED81-43FA-A81F-A67502D111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4A1B15C-2FB4-4DB2-8A40-C4C113AC1611}"/>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379594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DC5365-E9D6-4F1A-97CF-778264C732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F64E649-6765-4FE7-9E68-FC6FF6F0FA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5329C00-971F-4A36-BBF0-8C47F8DB7E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99F497AA-CA3E-4D41-A2E4-00A5527842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FA7E60A-40B1-45CF-ACD2-939910EE56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D2BB138E-C51A-4682-8DC0-4F90204DA143}"/>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8" name="Footer Placeholder 7">
            <a:extLst>
              <a:ext uri="{FF2B5EF4-FFF2-40B4-BE49-F238E27FC236}">
                <a16:creationId xmlns:a16="http://schemas.microsoft.com/office/drawing/2014/main" xmlns="" id="{442E98AE-0A28-4E65-8FFF-F2C08B0446F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77C4C484-EC7D-4E0D-83B0-B266B0B83ABC}"/>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1368437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DBF333-8B14-41CF-A744-802FC66CEE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1BC3B75A-E565-4E96-B4C1-4CC8420DFF46}"/>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4" name="Footer Placeholder 3">
            <a:extLst>
              <a:ext uri="{FF2B5EF4-FFF2-40B4-BE49-F238E27FC236}">
                <a16:creationId xmlns:a16="http://schemas.microsoft.com/office/drawing/2014/main" xmlns="" id="{A1E76002-9024-438B-B660-C741DC6990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6593591B-E741-4787-AA95-C7444E9F8C6D}"/>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3848970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B6FE170-C36C-4C64-A565-614A82959936}"/>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3" name="Footer Placeholder 2">
            <a:extLst>
              <a:ext uri="{FF2B5EF4-FFF2-40B4-BE49-F238E27FC236}">
                <a16:creationId xmlns:a16="http://schemas.microsoft.com/office/drawing/2014/main" xmlns="" id="{271F6C7C-A052-428E-BBE0-748AF480699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0783F019-980F-4306-8725-A993B692146D}"/>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4144140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207568-EE2B-4F04-9F05-BAF80308B4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882A7A08-CF08-4314-BED9-0C96EC30A9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45014B18-8893-4375-AE17-8E31987307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B7E1714-FF7E-4F40-8968-4F501890F00A}"/>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6" name="Footer Placeholder 5">
            <a:extLst>
              <a:ext uri="{FF2B5EF4-FFF2-40B4-BE49-F238E27FC236}">
                <a16:creationId xmlns:a16="http://schemas.microsoft.com/office/drawing/2014/main" xmlns="" id="{5DF6FB45-7E45-4344-A016-06603E1113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EDEB6B58-0F64-4DCE-8518-542FCDE6E688}"/>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1081531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754774-1E17-4F35-B600-75FAE9626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7C3D5EE7-EB10-4075-BE95-2899E71E88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C820EF94-C294-40ED-B302-DCA3FEE69A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D21EA88-923B-449F-AF4C-A33E290A1EB9}"/>
              </a:ext>
            </a:extLst>
          </p:cNvPr>
          <p:cNvSpPr>
            <a:spLocks noGrp="1"/>
          </p:cNvSpPr>
          <p:nvPr>
            <p:ph type="dt" sz="half" idx="10"/>
          </p:nvPr>
        </p:nvSpPr>
        <p:spPr/>
        <p:txBody>
          <a:bodyPr/>
          <a:lstStyle/>
          <a:p>
            <a:fld id="{E43E0BF4-4E85-4C2E-A345-859664C2A95B}" type="datetimeFigureOut">
              <a:rPr lang="en-GB" smtClean="0"/>
              <a:t>05/09/2019</a:t>
            </a:fld>
            <a:endParaRPr lang="en-GB"/>
          </a:p>
        </p:txBody>
      </p:sp>
      <p:sp>
        <p:nvSpPr>
          <p:cNvPr id="6" name="Footer Placeholder 5">
            <a:extLst>
              <a:ext uri="{FF2B5EF4-FFF2-40B4-BE49-F238E27FC236}">
                <a16:creationId xmlns:a16="http://schemas.microsoft.com/office/drawing/2014/main" xmlns="" id="{381A5CCD-60E0-461C-9A22-CE5B71E088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3AE81AC-2257-4DBB-8CC6-6EC2B8FE5A8F}"/>
              </a:ext>
            </a:extLst>
          </p:cNvPr>
          <p:cNvSpPr>
            <a:spLocks noGrp="1"/>
          </p:cNvSpPr>
          <p:nvPr>
            <p:ph type="sldNum" sz="quarter" idx="12"/>
          </p:nvPr>
        </p:nvSpPr>
        <p:spPr/>
        <p:txBody>
          <a:bodyPr/>
          <a:lstStyle/>
          <a:p>
            <a:fld id="{8967A39A-986B-4D7E-87BF-16641BC17919}" type="slidenum">
              <a:rPr lang="en-GB" smtClean="0"/>
              <a:t>‹#›</a:t>
            </a:fld>
            <a:endParaRPr lang="en-GB"/>
          </a:p>
        </p:txBody>
      </p:sp>
    </p:spTree>
    <p:extLst>
      <p:ext uri="{BB962C8B-B14F-4D97-AF65-F5344CB8AC3E}">
        <p14:creationId xmlns:p14="http://schemas.microsoft.com/office/powerpoint/2010/main" val="2527314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B4D8C83-80EC-4AF5-A4C3-15ABF9E9DB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15E7C01-08C5-4B99-83F2-5A6FCFA001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2904598F-5850-4C3E-B2A0-4C15755CBB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E0BF4-4E85-4C2E-A345-859664C2A95B}" type="datetimeFigureOut">
              <a:rPr lang="en-GB" smtClean="0"/>
              <a:t>05/09/2019</a:t>
            </a:fld>
            <a:endParaRPr lang="en-GB"/>
          </a:p>
        </p:txBody>
      </p:sp>
      <p:sp>
        <p:nvSpPr>
          <p:cNvPr id="5" name="Footer Placeholder 4">
            <a:extLst>
              <a:ext uri="{FF2B5EF4-FFF2-40B4-BE49-F238E27FC236}">
                <a16:creationId xmlns:a16="http://schemas.microsoft.com/office/drawing/2014/main" xmlns="" id="{62766B17-102F-428D-9E63-E0E1441A06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95578C92-488C-4F2B-B941-0B4DA04280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7A39A-986B-4D7E-87BF-16641BC17919}" type="slidenum">
              <a:rPr lang="en-GB" smtClean="0"/>
              <a:t>‹#›</a:t>
            </a:fld>
            <a:endParaRPr lang="en-GB"/>
          </a:p>
        </p:txBody>
      </p:sp>
    </p:spTree>
    <p:extLst>
      <p:ext uri="{BB962C8B-B14F-4D97-AF65-F5344CB8AC3E}">
        <p14:creationId xmlns:p14="http://schemas.microsoft.com/office/powerpoint/2010/main" val="955412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559AE206-7EBA-4D33-8BC9-9D8158553F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B87310AD-CDC4-4787-BBAD-2C6FF3BA3CA3}"/>
              </a:ext>
            </a:extLst>
          </p:cNvPr>
          <p:cNvSpPr>
            <a:spLocks noGrp="1"/>
          </p:cNvSpPr>
          <p:nvPr>
            <p:ph type="ctrTitle"/>
          </p:nvPr>
        </p:nvSpPr>
        <p:spPr>
          <a:xfrm>
            <a:off x="838199" y="4525347"/>
            <a:ext cx="6801321" cy="1737360"/>
          </a:xfrm>
        </p:spPr>
        <p:txBody>
          <a:bodyPr anchor="ctr">
            <a:normAutofit/>
          </a:bodyPr>
          <a:lstStyle/>
          <a:p>
            <a:pPr algn="r"/>
            <a:r>
              <a:rPr lang="en-GB" dirty="0"/>
              <a:t>Update on NHS LFS Screening Protocol</a:t>
            </a:r>
            <a:endParaRPr lang="en-GB"/>
          </a:p>
        </p:txBody>
      </p:sp>
      <p:sp>
        <p:nvSpPr>
          <p:cNvPr id="3" name="Subtitle 2">
            <a:extLst>
              <a:ext uri="{FF2B5EF4-FFF2-40B4-BE49-F238E27FC236}">
                <a16:creationId xmlns:a16="http://schemas.microsoft.com/office/drawing/2014/main" xmlns="" id="{6EFBB053-639C-4C78-9C24-54511ECE16BB}"/>
              </a:ext>
            </a:extLst>
          </p:cNvPr>
          <p:cNvSpPr>
            <a:spLocks noGrp="1"/>
          </p:cNvSpPr>
          <p:nvPr>
            <p:ph type="subTitle" idx="1"/>
          </p:nvPr>
        </p:nvSpPr>
        <p:spPr>
          <a:xfrm>
            <a:off x="7961258" y="4525347"/>
            <a:ext cx="3258675" cy="1737360"/>
          </a:xfrm>
        </p:spPr>
        <p:txBody>
          <a:bodyPr anchor="ctr">
            <a:normAutofit/>
          </a:bodyPr>
          <a:lstStyle/>
          <a:p>
            <a:pPr algn="l"/>
            <a:endParaRPr lang="en-GB"/>
          </a:p>
          <a:p>
            <a:pPr algn="l"/>
            <a:r>
              <a:rPr lang="en-GB" dirty="0"/>
              <a:t>Dr Helen Hanson</a:t>
            </a:r>
            <a:endParaRPr lang="en-GB"/>
          </a:p>
          <a:p>
            <a:pPr algn="l"/>
            <a:r>
              <a:rPr lang="en-GB" dirty="0"/>
              <a:t>St Georges NHS Foundation Trust</a:t>
            </a:r>
            <a:endParaRPr lang="en-GB"/>
          </a:p>
        </p:txBody>
      </p:sp>
      <p:sp>
        <p:nvSpPr>
          <p:cNvPr id="10" name="Oval 9">
            <a:extLst>
              <a:ext uri="{FF2B5EF4-FFF2-40B4-BE49-F238E27FC236}">
                <a16:creationId xmlns:a16="http://schemas.microsoft.com/office/drawing/2014/main" xmlns="" id="{6437D937-A7F1-4011-92B4-328E5BE1B1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xmlns="" id="{B672F332-AF08-46C6-94F0-77684310D7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xmlns="" id="{34244EF8-D73A-40E1-BE73-D46E6B4B04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xmlns="" id="{AB84D7E8-4ECB-42D7-ADBF-01689B0F24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xmlns="" id="{9E8E38ED-369A-44C2-B635-0BED0E48A6E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7352" y="142661"/>
            <a:ext cx="5182926" cy="602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9183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FB66DF5-59D4-4B54-8792-FF69E6BB86B4}"/>
              </a:ext>
            </a:extLst>
          </p:cNvPr>
          <p:cNvSpPr>
            <a:spLocks noGrp="1"/>
          </p:cNvSpPr>
          <p:nvPr>
            <p:ph type="title"/>
          </p:nvPr>
        </p:nvSpPr>
        <p:spPr/>
        <p:txBody>
          <a:bodyPr/>
          <a:lstStyle/>
          <a:p>
            <a:r>
              <a:rPr lang="en-GB" dirty="0"/>
              <a:t>Conflicting factors</a:t>
            </a:r>
          </a:p>
        </p:txBody>
      </p:sp>
      <p:sp>
        <p:nvSpPr>
          <p:cNvPr id="3" name="Content Placeholder 2">
            <a:extLst>
              <a:ext uri="{FF2B5EF4-FFF2-40B4-BE49-F238E27FC236}">
                <a16:creationId xmlns:a16="http://schemas.microsoft.com/office/drawing/2014/main" xmlns="" id="{93DCFAB8-CF80-47BD-B3E5-5E354210BA56}"/>
              </a:ext>
            </a:extLst>
          </p:cNvPr>
          <p:cNvSpPr>
            <a:spLocks noGrp="1"/>
          </p:cNvSpPr>
          <p:nvPr>
            <p:ph idx="1"/>
          </p:nvPr>
        </p:nvSpPr>
        <p:spPr/>
        <p:txBody>
          <a:bodyPr/>
          <a:lstStyle/>
          <a:p>
            <a:r>
              <a:rPr lang="en-GB" dirty="0"/>
              <a:t>Turnover of staff in Specialised Commissioning - MRI/surveillance is not normally a commissioning responsibility for NHSE - normally falls to CCGs. Argument made that WB-MRI for a rare cancer predisposition syndrome is </a:t>
            </a:r>
            <a:r>
              <a:rPr lang="en-GB" dirty="0" smtClean="0"/>
              <a:t>not “standard practice”</a:t>
            </a:r>
            <a:endParaRPr lang="en-GB" dirty="0"/>
          </a:p>
          <a:p>
            <a:r>
              <a:rPr lang="en-GB" dirty="0" smtClean="0"/>
              <a:t>No </a:t>
            </a:r>
            <a:r>
              <a:rPr lang="en-GB" dirty="0"/>
              <a:t>Medical Genetics CRG currently sitting, so no group to push forward policy proposal</a:t>
            </a:r>
          </a:p>
          <a:p>
            <a:r>
              <a:rPr lang="en-GB" dirty="0"/>
              <a:t>Huge reconfiguration of Genetics services currently happening  -priority for </a:t>
            </a:r>
            <a:r>
              <a:rPr lang="en-GB" dirty="0" smtClean="0"/>
              <a:t>NHSE</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297493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3DA234-E2B0-45C9-B7C9-F862D75A21CE}"/>
              </a:ext>
            </a:extLst>
          </p:cNvPr>
          <p:cNvSpPr>
            <a:spLocks noGrp="1"/>
          </p:cNvSpPr>
          <p:nvPr>
            <p:ph type="title"/>
          </p:nvPr>
        </p:nvSpPr>
        <p:spPr/>
        <p:txBody>
          <a:bodyPr/>
          <a:lstStyle/>
          <a:p>
            <a:r>
              <a:rPr lang="en-GB" dirty="0"/>
              <a:t>What has been happening locally</a:t>
            </a:r>
          </a:p>
        </p:txBody>
      </p:sp>
      <p:sp>
        <p:nvSpPr>
          <p:cNvPr id="3" name="Content Placeholder 2">
            <a:extLst>
              <a:ext uri="{FF2B5EF4-FFF2-40B4-BE49-F238E27FC236}">
                <a16:creationId xmlns:a16="http://schemas.microsoft.com/office/drawing/2014/main" xmlns="" id="{82107E40-01A1-44C4-8954-8EFCADFD6EA4}"/>
              </a:ext>
            </a:extLst>
          </p:cNvPr>
          <p:cNvSpPr>
            <a:spLocks noGrp="1"/>
          </p:cNvSpPr>
          <p:nvPr>
            <p:ph idx="1"/>
          </p:nvPr>
        </p:nvSpPr>
        <p:spPr/>
        <p:txBody>
          <a:bodyPr/>
          <a:lstStyle/>
          <a:p>
            <a:r>
              <a:rPr lang="en-GB" dirty="0"/>
              <a:t>Some centres have been able to offer WB-MRI as small numbers of patients and Radiology departments have expertise and capacity</a:t>
            </a:r>
          </a:p>
          <a:p>
            <a:r>
              <a:rPr lang="en-GB" dirty="0"/>
              <a:t>Small numbers of patients have been able to access WB-MRI outside local area funded by local Trust/CCG</a:t>
            </a:r>
          </a:p>
          <a:p>
            <a:r>
              <a:rPr lang="en-GB" dirty="0"/>
              <a:t>Most Genetics centres currently unable to offer</a:t>
            </a:r>
          </a:p>
        </p:txBody>
      </p:sp>
    </p:spTree>
    <p:extLst>
      <p:ext uri="{BB962C8B-B14F-4D97-AF65-F5344CB8AC3E}">
        <p14:creationId xmlns:p14="http://schemas.microsoft.com/office/powerpoint/2010/main" val="2443093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74799C-16CE-489B-B16A-91A032756EBB}"/>
              </a:ext>
            </a:extLst>
          </p:cNvPr>
          <p:cNvSpPr>
            <a:spLocks noGrp="1"/>
          </p:cNvSpPr>
          <p:nvPr>
            <p:ph type="title"/>
          </p:nvPr>
        </p:nvSpPr>
        <p:spPr>
          <a:xfrm>
            <a:off x="3330114" y="2675731"/>
            <a:ext cx="10515600" cy="1325563"/>
          </a:xfrm>
        </p:spPr>
        <p:txBody>
          <a:bodyPr/>
          <a:lstStyle/>
          <a:p>
            <a:r>
              <a:rPr lang="en-GB" b="1" dirty="0">
                <a:solidFill>
                  <a:schemeClr val="tx2"/>
                </a:solidFill>
              </a:rPr>
              <a:t>What can we do next?</a:t>
            </a:r>
          </a:p>
        </p:txBody>
      </p:sp>
    </p:spTree>
    <p:extLst>
      <p:ext uri="{BB962C8B-B14F-4D97-AF65-F5344CB8AC3E}">
        <p14:creationId xmlns:p14="http://schemas.microsoft.com/office/powerpoint/2010/main" val="2302420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74799C-16CE-489B-B16A-91A032756EBB}"/>
              </a:ext>
            </a:extLst>
          </p:cNvPr>
          <p:cNvSpPr>
            <a:spLocks noGrp="1"/>
          </p:cNvSpPr>
          <p:nvPr>
            <p:ph type="title"/>
          </p:nvPr>
        </p:nvSpPr>
        <p:spPr>
          <a:xfrm>
            <a:off x="4356580" y="2675731"/>
            <a:ext cx="10515600" cy="1325563"/>
          </a:xfrm>
        </p:spPr>
        <p:txBody>
          <a:bodyPr/>
          <a:lstStyle/>
          <a:p>
            <a:r>
              <a:rPr lang="en-GB" b="1" dirty="0" smtClean="0">
                <a:solidFill>
                  <a:schemeClr val="tx2"/>
                </a:solidFill>
              </a:rPr>
              <a:t>Appeal?</a:t>
            </a:r>
            <a:endParaRPr lang="en-GB" b="1" dirty="0">
              <a:solidFill>
                <a:schemeClr val="tx2"/>
              </a:solidFill>
            </a:endParaRPr>
          </a:p>
        </p:txBody>
      </p:sp>
    </p:spTree>
    <p:extLst>
      <p:ext uri="{BB962C8B-B14F-4D97-AF65-F5344CB8AC3E}">
        <p14:creationId xmlns:p14="http://schemas.microsoft.com/office/powerpoint/2010/main" val="2124590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6E6600-9B21-45E8-A0C3-E15BC413C59D}"/>
              </a:ext>
            </a:extLst>
          </p:cNvPr>
          <p:cNvSpPr>
            <a:spLocks noGrp="1"/>
          </p:cNvSpPr>
          <p:nvPr>
            <p:ph type="title"/>
          </p:nvPr>
        </p:nvSpPr>
        <p:spPr/>
        <p:txBody>
          <a:bodyPr/>
          <a:lstStyle/>
          <a:p>
            <a:r>
              <a:rPr lang="en-GB" dirty="0"/>
              <a:t>Specialised Services</a:t>
            </a:r>
          </a:p>
        </p:txBody>
      </p:sp>
      <p:sp>
        <p:nvSpPr>
          <p:cNvPr id="3" name="Content Placeholder 2">
            <a:extLst>
              <a:ext uri="{FF2B5EF4-FFF2-40B4-BE49-F238E27FC236}">
                <a16:creationId xmlns:a16="http://schemas.microsoft.com/office/drawing/2014/main" xmlns="" id="{81A54271-96C2-4203-9D11-531542164013}"/>
              </a:ext>
            </a:extLst>
          </p:cNvPr>
          <p:cNvSpPr>
            <a:spLocks noGrp="1"/>
          </p:cNvSpPr>
          <p:nvPr>
            <p:ph idx="1"/>
          </p:nvPr>
        </p:nvSpPr>
        <p:spPr>
          <a:xfrm>
            <a:off x="547255" y="1513897"/>
            <a:ext cx="10806545" cy="4845339"/>
          </a:xfrm>
        </p:spPr>
        <p:txBody>
          <a:bodyPr>
            <a:normAutofit fontScale="70000" lnSpcReduction="20000"/>
          </a:bodyPr>
          <a:lstStyle/>
          <a:p>
            <a:r>
              <a:rPr lang="en-GB" dirty="0"/>
              <a:t>Specialised services support people with a range of rare and complex conditions. They often involve treatments provided to patients with rare cancers, genetic disorders or complex medical or surgical conditions. They deliver cutting-edge care and are a catalyst for innovation, supporting pioneering clinical practice in the NHS.</a:t>
            </a:r>
          </a:p>
          <a:p>
            <a:pPr fontAlgn="base"/>
            <a:r>
              <a:rPr lang="en-GB" dirty="0"/>
              <a:t>These services include a range of treatments, from interventions through to pioneering procedures and trials of treatments</a:t>
            </a:r>
          </a:p>
          <a:p>
            <a:pPr fontAlgn="base"/>
            <a:r>
              <a:rPr lang="en-GB" dirty="0"/>
              <a:t>Specialised services are not available in every local hospital because they have to be delivered by specialist teams of doctors, nurses and other health professionals who have the necessary skills and experience. Unlike most healthcare, which is planned and arranged locally, specialised services are planned nationally and regionally by NHS England.</a:t>
            </a:r>
          </a:p>
          <a:p>
            <a:pPr fontAlgn="base"/>
            <a:r>
              <a:rPr lang="en-GB" dirty="0"/>
              <a:t>In total, there are 146 specialised services directly commissioned by NHS England. Four factors determine whether NHS England commissions a service as a prescribed specialised service. These are:</a:t>
            </a:r>
          </a:p>
          <a:p>
            <a:pPr fontAlgn="base"/>
            <a:r>
              <a:rPr lang="en-GB" dirty="0"/>
              <a:t>The number of individuals who require the service;</a:t>
            </a:r>
          </a:p>
          <a:p>
            <a:pPr fontAlgn="base"/>
            <a:r>
              <a:rPr lang="en-GB" dirty="0"/>
              <a:t>The cost of providing the service or facility;</a:t>
            </a:r>
          </a:p>
          <a:p>
            <a:pPr fontAlgn="base"/>
            <a:r>
              <a:rPr lang="en-GB" dirty="0"/>
              <a:t>The number of people able to provide the service or facility and</a:t>
            </a:r>
          </a:p>
          <a:p>
            <a:pPr fontAlgn="base"/>
            <a:r>
              <a:rPr lang="en-GB" dirty="0"/>
              <a:t>The financial implications for Clinical Commissioning Groups (CCGs) if they were required to arrange for provision of the service or facility themselves.</a:t>
            </a:r>
          </a:p>
          <a:p>
            <a:endParaRPr lang="en-GB" dirty="0"/>
          </a:p>
        </p:txBody>
      </p:sp>
    </p:spTree>
    <p:extLst>
      <p:ext uri="{BB962C8B-B14F-4D97-AF65-F5344CB8AC3E}">
        <p14:creationId xmlns:p14="http://schemas.microsoft.com/office/powerpoint/2010/main" val="3024154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Provide additional information of rarity of LFS and high cancer risk</a:t>
            </a:r>
          </a:p>
          <a:p>
            <a:r>
              <a:rPr lang="en-GB" dirty="0" smtClean="0"/>
              <a:t>Provide additional information on WB-MRI</a:t>
            </a:r>
          </a:p>
          <a:p>
            <a:r>
              <a:rPr lang="en-GB" dirty="0" smtClean="0"/>
              <a:t>Letter of support from TP53 Trust /UK CGG/ Cancer Genetics Leads</a:t>
            </a:r>
          </a:p>
          <a:p>
            <a:r>
              <a:rPr lang="en-GB" dirty="0" smtClean="0"/>
              <a:t>Lost opportunity for national data collection if screening </a:t>
            </a:r>
            <a:r>
              <a:rPr lang="en-GB" dirty="0" err="1" smtClean="0"/>
              <a:t>adhoc</a:t>
            </a:r>
            <a:endParaRPr lang="en-GB" dirty="0"/>
          </a:p>
        </p:txBody>
      </p:sp>
    </p:spTree>
    <p:extLst>
      <p:ext uri="{BB962C8B-B14F-4D97-AF65-F5344CB8AC3E}">
        <p14:creationId xmlns:p14="http://schemas.microsoft.com/office/powerpoint/2010/main" val="279445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74799C-16CE-489B-B16A-91A032756EBB}"/>
              </a:ext>
            </a:extLst>
          </p:cNvPr>
          <p:cNvSpPr>
            <a:spLocks noGrp="1"/>
          </p:cNvSpPr>
          <p:nvPr>
            <p:ph type="title"/>
          </p:nvPr>
        </p:nvSpPr>
        <p:spPr>
          <a:xfrm>
            <a:off x="2622169" y="2457456"/>
            <a:ext cx="10515600" cy="1325563"/>
          </a:xfrm>
        </p:spPr>
        <p:txBody>
          <a:bodyPr/>
          <a:lstStyle/>
          <a:p>
            <a:r>
              <a:rPr lang="en-GB" b="1" dirty="0" smtClean="0">
                <a:solidFill>
                  <a:schemeClr val="tx2"/>
                </a:solidFill>
              </a:rPr>
              <a:t>Pursue different funding stream</a:t>
            </a:r>
            <a:r>
              <a:rPr lang="en-GB" b="1" dirty="0" smtClean="0">
                <a:solidFill>
                  <a:schemeClr val="tx2"/>
                </a:solidFill>
              </a:rPr>
              <a:t>?</a:t>
            </a:r>
            <a:endParaRPr lang="en-GB" b="1" dirty="0">
              <a:solidFill>
                <a:schemeClr val="tx2"/>
              </a:solidFill>
            </a:endParaRPr>
          </a:p>
        </p:txBody>
      </p:sp>
    </p:spTree>
    <p:extLst>
      <p:ext uri="{BB962C8B-B14F-4D97-AF65-F5344CB8AC3E}">
        <p14:creationId xmlns:p14="http://schemas.microsoft.com/office/powerpoint/2010/main" val="3211669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314969-0CD6-4375-9C3C-CB154851AB8A}"/>
              </a:ext>
            </a:extLst>
          </p:cNvPr>
          <p:cNvSpPr>
            <a:spLocks noGrp="1"/>
          </p:cNvSpPr>
          <p:nvPr>
            <p:ph type="title"/>
          </p:nvPr>
        </p:nvSpPr>
        <p:spPr/>
        <p:txBody>
          <a:bodyPr/>
          <a:lstStyle/>
          <a:p>
            <a:r>
              <a:rPr lang="en-GB" dirty="0"/>
              <a:t>Higher Specialised Commissioning</a:t>
            </a:r>
          </a:p>
        </p:txBody>
      </p:sp>
      <p:sp>
        <p:nvSpPr>
          <p:cNvPr id="3" name="Content Placeholder 2">
            <a:extLst>
              <a:ext uri="{FF2B5EF4-FFF2-40B4-BE49-F238E27FC236}">
                <a16:creationId xmlns:a16="http://schemas.microsoft.com/office/drawing/2014/main" xmlns="" id="{66E22915-7594-49A7-918E-D8C9E3C0E459}"/>
              </a:ext>
            </a:extLst>
          </p:cNvPr>
          <p:cNvSpPr>
            <a:spLocks noGrp="1"/>
          </p:cNvSpPr>
          <p:nvPr>
            <p:ph idx="1"/>
          </p:nvPr>
        </p:nvSpPr>
        <p:spPr/>
        <p:txBody>
          <a:bodyPr>
            <a:normAutofit/>
          </a:bodyPr>
          <a:lstStyle/>
          <a:p>
            <a:pPr fontAlgn="base"/>
            <a:r>
              <a:rPr lang="en-GB" dirty="0"/>
              <a:t>Highly specialised services are provided to a smaller number of patients compared to specialised services; usually no more than 500 patients per year. For this reason they are typically best delivered nationally through a very small number of centres of excellence. </a:t>
            </a:r>
          </a:p>
          <a:p>
            <a:pPr fontAlgn="base"/>
            <a:r>
              <a:rPr lang="en-GB" dirty="0"/>
              <a:t>Process for application to HSC is currently being re-drafted and will be published soon</a:t>
            </a:r>
          </a:p>
          <a:p>
            <a:pPr marL="0" indent="0" fontAlgn="base">
              <a:buNone/>
            </a:pPr>
            <a:endParaRPr lang="en-GB" dirty="0"/>
          </a:p>
          <a:p>
            <a:pPr marL="0" indent="0" fontAlgn="base">
              <a:buNone/>
            </a:pPr>
            <a:r>
              <a:rPr lang="en-GB" dirty="0"/>
              <a:t>Meeting mid October with Dr Ayesha Ali</a:t>
            </a:r>
          </a:p>
          <a:p>
            <a:endParaRPr lang="en-GB" dirty="0"/>
          </a:p>
        </p:txBody>
      </p:sp>
    </p:spTree>
    <p:extLst>
      <p:ext uri="{BB962C8B-B14F-4D97-AF65-F5344CB8AC3E}">
        <p14:creationId xmlns:p14="http://schemas.microsoft.com/office/powerpoint/2010/main" val="845393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301" y="2580849"/>
            <a:ext cx="10972800" cy="1143000"/>
          </a:xfrm>
        </p:spPr>
        <p:txBody>
          <a:bodyPr>
            <a:normAutofit/>
          </a:bodyPr>
          <a:lstStyle/>
          <a:p>
            <a:r>
              <a:rPr lang="en-GB" dirty="0" smtClean="0">
                <a:solidFill>
                  <a:schemeClr val="tx2"/>
                </a:solidFill>
              </a:rPr>
              <a:t>Discussion</a:t>
            </a:r>
            <a:endParaRPr lang="en-GB" dirty="0">
              <a:solidFill>
                <a:schemeClr val="tx2"/>
              </a:solidFill>
            </a:endParaRPr>
          </a:p>
        </p:txBody>
      </p:sp>
    </p:spTree>
    <p:extLst>
      <p:ext uri="{BB962C8B-B14F-4D97-AF65-F5344CB8AC3E}">
        <p14:creationId xmlns:p14="http://schemas.microsoft.com/office/powerpoint/2010/main" val="2771999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tx2"/>
                </a:solidFill>
              </a:rPr>
              <a:t>Background : S</a:t>
            </a:r>
            <a:r>
              <a:rPr lang="en-GB" dirty="0" smtClean="0">
                <a:solidFill>
                  <a:schemeClr val="tx2"/>
                </a:solidFill>
              </a:rPr>
              <a:t>creening recommendations in LFS</a:t>
            </a:r>
            <a:endParaRPr lang="en-GB" dirty="0">
              <a:solidFill>
                <a:schemeClr val="tx2"/>
              </a:solidFill>
            </a:endParaRPr>
          </a:p>
        </p:txBody>
      </p:sp>
      <p:sp>
        <p:nvSpPr>
          <p:cNvPr id="3" name="Content Placeholder 2"/>
          <p:cNvSpPr>
            <a:spLocks noGrp="1"/>
          </p:cNvSpPr>
          <p:nvPr>
            <p:ph idx="1"/>
          </p:nvPr>
        </p:nvSpPr>
        <p:spPr>
          <a:xfrm>
            <a:off x="609600" y="1847027"/>
            <a:ext cx="10972800" cy="4525963"/>
          </a:xfrm>
        </p:spPr>
        <p:txBody>
          <a:bodyPr>
            <a:normAutofit/>
          </a:bodyPr>
          <a:lstStyle/>
          <a:p>
            <a:r>
              <a:rPr lang="en-GB" dirty="0" smtClean="0"/>
              <a:t>UK- only</a:t>
            </a:r>
            <a:r>
              <a:rPr lang="en-GB" dirty="0" smtClean="0"/>
              <a:t> </a:t>
            </a:r>
            <a:r>
              <a:rPr lang="en-GB" dirty="0" smtClean="0"/>
              <a:t>National screening recommendations are for breast MRI from age 20 (NHSBSP)</a:t>
            </a:r>
          </a:p>
          <a:p>
            <a:r>
              <a:rPr lang="en-GB" dirty="0" smtClean="0"/>
              <a:t>Increasing literature demonstrating early cancer detection through more comprehensive screening</a:t>
            </a:r>
          </a:p>
          <a:p>
            <a:pPr lvl="1"/>
            <a:r>
              <a:rPr lang="en-GB" dirty="0" smtClean="0"/>
              <a:t>SIGNIFY (UK)</a:t>
            </a:r>
          </a:p>
          <a:p>
            <a:pPr lvl="1"/>
            <a:r>
              <a:rPr lang="en-GB" dirty="0" smtClean="0"/>
              <a:t>Toronto protocol </a:t>
            </a:r>
            <a:r>
              <a:rPr lang="en-GB" i="1" dirty="0"/>
              <a:t>Villani et al. </a:t>
            </a:r>
            <a:r>
              <a:rPr lang="en-GB" i="1" dirty="0" smtClean="0"/>
              <a:t>Lancet </a:t>
            </a:r>
            <a:r>
              <a:rPr lang="en-GB" i="1" dirty="0" err="1"/>
              <a:t>Oncol</a:t>
            </a:r>
            <a:r>
              <a:rPr lang="en-GB" i="1" dirty="0"/>
              <a:t> </a:t>
            </a:r>
            <a:r>
              <a:rPr lang="en-GB" i="1" dirty="0" smtClean="0"/>
              <a:t>2011 and 2016</a:t>
            </a:r>
          </a:p>
          <a:p>
            <a:pPr lvl="1"/>
            <a:r>
              <a:rPr lang="en-GB" dirty="0" smtClean="0"/>
              <a:t>Meta-analysis of baseline surveillance with WB-MRI in Li-</a:t>
            </a:r>
            <a:r>
              <a:rPr lang="en-GB" dirty="0" err="1" smtClean="0"/>
              <a:t>Fraumeni</a:t>
            </a:r>
            <a:r>
              <a:rPr lang="en-GB" dirty="0" smtClean="0"/>
              <a:t> syndrome</a:t>
            </a:r>
            <a:r>
              <a:rPr lang="en-GB" i="1" dirty="0" smtClean="0"/>
              <a:t>. Ballinger et al. JAMA Oncology 2017</a:t>
            </a:r>
            <a:endParaRPr lang="en-GB" dirty="0"/>
          </a:p>
        </p:txBody>
      </p:sp>
    </p:spTree>
    <p:extLst>
      <p:ext uri="{BB962C8B-B14F-4D97-AF65-F5344CB8AC3E}">
        <p14:creationId xmlns:p14="http://schemas.microsoft.com/office/powerpoint/2010/main" val="4044370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48112"/>
          <a:stretch/>
        </p:blipFill>
        <p:spPr bwMode="auto">
          <a:xfrm>
            <a:off x="5990909" y="2583444"/>
            <a:ext cx="6201091" cy="36550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52412"/>
          <a:stretch/>
        </p:blipFill>
        <p:spPr bwMode="auto">
          <a:xfrm>
            <a:off x="-30318" y="2578576"/>
            <a:ext cx="6102265" cy="32986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39349" y="188640"/>
            <a:ext cx="7493000" cy="201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1791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tx2"/>
                </a:solidFill>
              </a:rPr>
              <a:t>UK Consensus Meeting –6</a:t>
            </a:r>
            <a:r>
              <a:rPr lang="en-GB" baseline="30000" dirty="0" smtClean="0">
                <a:solidFill>
                  <a:schemeClr val="tx2"/>
                </a:solidFill>
              </a:rPr>
              <a:t>th</a:t>
            </a:r>
            <a:r>
              <a:rPr lang="en-GB" dirty="0" smtClean="0">
                <a:solidFill>
                  <a:schemeClr val="tx2"/>
                </a:solidFill>
              </a:rPr>
              <a:t> July 2018</a:t>
            </a:r>
            <a:endParaRPr lang="en-GB" dirty="0">
              <a:solidFill>
                <a:schemeClr val="tx2"/>
              </a:solidFill>
            </a:endParaRPr>
          </a:p>
        </p:txBody>
      </p:sp>
      <p:sp>
        <p:nvSpPr>
          <p:cNvPr id="3" name="Content Placeholder 2"/>
          <p:cNvSpPr>
            <a:spLocks noGrp="1"/>
          </p:cNvSpPr>
          <p:nvPr>
            <p:ph sz="half" idx="1"/>
          </p:nvPr>
        </p:nvSpPr>
        <p:spPr/>
        <p:txBody>
          <a:bodyPr>
            <a:normAutofit/>
          </a:bodyPr>
          <a:lstStyle/>
          <a:p>
            <a:r>
              <a:rPr lang="en-GB" sz="3000" dirty="0" smtClean="0"/>
              <a:t>Aspiration </a:t>
            </a:r>
            <a:r>
              <a:rPr lang="en-GB" sz="3000" dirty="0" smtClean="0"/>
              <a:t>for consistent </a:t>
            </a:r>
            <a:r>
              <a:rPr lang="en-GB" sz="3000" dirty="0" smtClean="0"/>
              <a:t>UK approach </a:t>
            </a:r>
            <a:r>
              <a:rPr lang="mr-IN" sz="3000" dirty="0" smtClean="0"/>
              <a:t>–</a:t>
            </a:r>
            <a:r>
              <a:rPr lang="en-GB" sz="3000" dirty="0" smtClean="0"/>
              <a:t>meeting </a:t>
            </a:r>
            <a:r>
              <a:rPr lang="en-GB" sz="3000" dirty="0" smtClean="0"/>
              <a:t>convened 6</a:t>
            </a:r>
            <a:r>
              <a:rPr lang="en-GB" sz="3000" baseline="30000" dirty="0" smtClean="0"/>
              <a:t>th</a:t>
            </a:r>
            <a:r>
              <a:rPr lang="en-GB" sz="3000" dirty="0" smtClean="0"/>
              <a:t> July by UK CGG</a:t>
            </a:r>
          </a:p>
          <a:p>
            <a:r>
              <a:rPr lang="en-GB" sz="3200" dirty="0"/>
              <a:t>43 attendees –Clinical Genetics, </a:t>
            </a:r>
            <a:r>
              <a:rPr lang="en-GB" sz="3200" dirty="0" err="1"/>
              <a:t>Paeds</a:t>
            </a:r>
            <a:r>
              <a:rPr lang="en-GB" sz="3200" dirty="0"/>
              <a:t> Oncology, Radiology, Patients</a:t>
            </a:r>
          </a:p>
          <a:p>
            <a:r>
              <a:rPr lang="en-GB" sz="3200" dirty="0" smtClean="0"/>
              <a:t>3 </a:t>
            </a:r>
            <a:r>
              <a:rPr lang="en-GB" sz="3200" dirty="0"/>
              <a:t>discussion groups –mixed specialties – 3 sessions</a:t>
            </a:r>
          </a:p>
          <a:p>
            <a:endParaRPr lang="en-GB" sz="3000" dirty="0" smtClean="0"/>
          </a:p>
          <a:p>
            <a:endParaRPr lang="en-GB" dirty="0"/>
          </a:p>
        </p:txBody>
      </p:sp>
      <p:graphicFrame>
        <p:nvGraphicFramePr>
          <p:cNvPr id="5" name="Diagram 4"/>
          <p:cNvGraphicFramePr/>
          <p:nvPr>
            <p:extLst>
              <p:ext uri="{D42A27DB-BD31-4B8C-83A1-F6EECF244321}">
                <p14:modId xmlns:p14="http://schemas.microsoft.com/office/powerpoint/2010/main" val="3296176427"/>
              </p:ext>
            </p:extLst>
          </p:nvPr>
        </p:nvGraphicFramePr>
        <p:xfrm>
          <a:off x="5917053" y="2100170"/>
          <a:ext cx="6230428" cy="3561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5470" y="5758506"/>
            <a:ext cx="4661633" cy="1016345"/>
          </a:xfrm>
          <a:prstGeom prst="rect">
            <a:avLst/>
          </a:prstGeom>
        </p:spPr>
      </p:pic>
      <p:pic>
        <p:nvPicPr>
          <p:cNvPr id="7" name="Picture 2" descr="G:\Clinical Genetics\Staff Folders\Helen Hanson\CGG\cgg-logo.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79446" y="286677"/>
            <a:ext cx="200977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4047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71095197"/>
              </p:ext>
            </p:extLst>
          </p:nvPr>
        </p:nvGraphicFramePr>
        <p:xfrm>
          <a:off x="911424" y="1035140"/>
          <a:ext cx="10657184" cy="5706228"/>
        </p:xfrm>
        <a:graphic>
          <a:graphicData uri="http://schemas.openxmlformats.org/drawingml/2006/table">
            <a:tbl>
              <a:tblPr firstRow="1" firstCol="1" bandRow="1">
                <a:tableStyleId>{5C22544A-7EE6-4342-B048-85BDC9FD1C3A}</a:tableStyleId>
              </a:tblPr>
              <a:tblGrid>
                <a:gridCol w="2560568"/>
                <a:gridCol w="8096616"/>
              </a:tblGrid>
              <a:tr h="241431">
                <a:tc>
                  <a:txBody>
                    <a:bodyPr/>
                    <a:lstStyle/>
                    <a:p>
                      <a:pPr>
                        <a:lnSpc>
                          <a:spcPct val="115000"/>
                        </a:lnSpc>
                        <a:spcAft>
                          <a:spcPts val="1000"/>
                        </a:spcAft>
                      </a:pPr>
                      <a:r>
                        <a:rPr lang="en-GB" sz="1100" dirty="0">
                          <a:effectLst/>
                        </a:rPr>
                        <a:t>              Tumour</a:t>
                      </a:r>
                      <a:endParaRPr lang="en-GB" sz="1100" dirty="0">
                        <a:effectLst/>
                        <a:latin typeface="Calibri"/>
                        <a:ea typeface="Calibri"/>
                        <a:cs typeface="Times New Roman"/>
                      </a:endParaRPr>
                    </a:p>
                  </a:txBody>
                  <a:tcPr marL="90827" marR="90827" marT="0" marB="0"/>
                </a:tc>
                <a:tc>
                  <a:txBody>
                    <a:bodyPr/>
                    <a:lstStyle/>
                    <a:p>
                      <a:pPr algn="ctr">
                        <a:lnSpc>
                          <a:spcPct val="115000"/>
                        </a:lnSpc>
                        <a:spcAft>
                          <a:spcPts val="1000"/>
                        </a:spcAft>
                      </a:pPr>
                      <a:r>
                        <a:rPr lang="en-GB" sz="1100">
                          <a:effectLst/>
                        </a:rPr>
                        <a:t>Screening recommendation</a:t>
                      </a:r>
                      <a:endParaRPr lang="en-GB" sz="1100">
                        <a:effectLst/>
                        <a:latin typeface="Calibri"/>
                        <a:ea typeface="Calibri"/>
                        <a:cs typeface="Times New Roman"/>
                      </a:endParaRPr>
                    </a:p>
                  </a:txBody>
                  <a:tcPr marL="90827" marR="90827" marT="0" marB="0"/>
                </a:tc>
              </a:tr>
              <a:tr h="883338">
                <a:tc>
                  <a:txBody>
                    <a:bodyPr/>
                    <a:lstStyle/>
                    <a:p>
                      <a:pPr>
                        <a:lnSpc>
                          <a:spcPct val="115000"/>
                        </a:lnSpc>
                        <a:spcAft>
                          <a:spcPts val="1000"/>
                        </a:spcAft>
                      </a:pPr>
                      <a:r>
                        <a:rPr lang="en-GB" sz="1100">
                          <a:effectLst/>
                        </a:rPr>
                        <a:t>ACC</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Abdominal USS 3-4 monthly birth-18 years</a:t>
                      </a:r>
                    </a:p>
                    <a:p>
                      <a:pPr>
                        <a:lnSpc>
                          <a:spcPct val="115000"/>
                        </a:lnSpc>
                        <a:spcAft>
                          <a:spcPts val="1000"/>
                        </a:spcAft>
                      </a:pPr>
                      <a:r>
                        <a:rPr lang="en-GB" sz="1100">
                          <a:effectLst/>
                        </a:rPr>
                        <a:t>Biochemistry (17 OH-progesterone, total testosterone, DHEAS, androstenedione) should only be performed where there is an unsatisfactory USS</a:t>
                      </a:r>
                      <a:endParaRPr lang="en-GB" sz="1100">
                        <a:effectLst/>
                        <a:latin typeface="Calibri"/>
                        <a:ea typeface="Calibri"/>
                        <a:cs typeface="Times New Roman"/>
                      </a:endParaRPr>
                    </a:p>
                  </a:txBody>
                  <a:tcPr marL="90827" marR="90827" marT="0" marB="0"/>
                </a:tc>
              </a:tr>
              <a:tr h="641907">
                <a:tc>
                  <a:txBody>
                    <a:bodyPr/>
                    <a:lstStyle/>
                    <a:p>
                      <a:pPr>
                        <a:lnSpc>
                          <a:spcPct val="115000"/>
                        </a:lnSpc>
                        <a:spcAft>
                          <a:spcPts val="1000"/>
                        </a:spcAft>
                      </a:pPr>
                      <a:r>
                        <a:rPr lang="en-GB" sz="1100">
                          <a:effectLst/>
                        </a:rPr>
                        <a:t>Breast Cancer</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Annual dedicated MRI from age 20-70 (As per NHSBSP 74) </a:t>
                      </a:r>
                    </a:p>
                    <a:p>
                      <a:pPr>
                        <a:lnSpc>
                          <a:spcPct val="115000"/>
                        </a:lnSpc>
                        <a:spcAft>
                          <a:spcPts val="1000"/>
                        </a:spcAft>
                      </a:pPr>
                      <a:r>
                        <a:rPr lang="en-GB" sz="1100">
                          <a:effectLst/>
                        </a:rPr>
                        <a:t>Consider risk reducing mastectomy from age 20</a:t>
                      </a:r>
                      <a:endParaRPr lang="en-GB" sz="1100">
                        <a:effectLst/>
                        <a:latin typeface="Calibri"/>
                        <a:ea typeface="Calibri"/>
                        <a:cs typeface="Times New Roman"/>
                      </a:endParaRPr>
                    </a:p>
                  </a:txBody>
                  <a:tcPr marL="90827" marR="90827" marT="0" marB="0"/>
                </a:tc>
              </a:tr>
              <a:tr h="241431">
                <a:tc>
                  <a:txBody>
                    <a:bodyPr/>
                    <a:lstStyle/>
                    <a:p>
                      <a:pPr>
                        <a:lnSpc>
                          <a:spcPct val="115000"/>
                        </a:lnSpc>
                        <a:spcAft>
                          <a:spcPts val="1000"/>
                        </a:spcAft>
                      </a:pPr>
                      <a:r>
                        <a:rPr lang="en-GB" sz="1100">
                          <a:effectLst/>
                        </a:rPr>
                        <a:t>Brain tumour </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Annual dedicated brain MRI from birth (first MRI with contrast)*</a:t>
                      </a:r>
                      <a:endParaRPr lang="en-GB" sz="1100">
                        <a:effectLst/>
                        <a:latin typeface="Calibri"/>
                        <a:ea typeface="Calibri"/>
                        <a:cs typeface="Times New Roman"/>
                      </a:endParaRPr>
                    </a:p>
                  </a:txBody>
                  <a:tcPr marL="90827" marR="90827" marT="0" marB="0"/>
                </a:tc>
              </a:tr>
              <a:tr h="241431">
                <a:tc>
                  <a:txBody>
                    <a:bodyPr/>
                    <a:lstStyle/>
                    <a:p>
                      <a:pPr>
                        <a:lnSpc>
                          <a:spcPct val="115000"/>
                        </a:lnSpc>
                        <a:spcAft>
                          <a:spcPts val="1000"/>
                        </a:spcAft>
                      </a:pPr>
                      <a:r>
                        <a:rPr lang="en-GB" sz="1100">
                          <a:effectLst/>
                        </a:rPr>
                        <a:t>Sarcoma</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Annual WB-MRI from birth*</a:t>
                      </a:r>
                      <a:endParaRPr lang="en-GB" sz="1100">
                        <a:effectLst/>
                        <a:latin typeface="Calibri"/>
                        <a:ea typeface="Calibri"/>
                        <a:cs typeface="Times New Roman"/>
                      </a:endParaRPr>
                    </a:p>
                  </a:txBody>
                  <a:tcPr marL="90827" marR="90827" marT="0" marB="0"/>
                </a:tc>
              </a:tr>
              <a:tr h="241431">
                <a:tc>
                  <a:txBody>
                    <a:bodyPr/>
                    <a:lstStyle/>
                    <a:p>
                      <a:pPr>
                        <a:lnSpc>
                          <a:spcPct val="115000"/>
                        </a:lnSpc>
                        <a:spcAft>
                          <a:spcPts val="1000"/>
                        </a:spcAft>
                      </a:pPr>
                      <a:r>
                        <a:rPr lang="en-GB" sz="1100">
                          <a:effectLst/>
                        </a:rPr>
                        <a:t>Haematological</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Not indicated due to lack of evidence </a:t>
                      </a:r>
                      <a:endParaRPr lang="en-GB" sz="1100">
                        <a:effectLst/>
                        <a:latin typeface="Calibri"/>
                        <a:ea typeface="Calibri"/>
                        <a:cs typeface="Times New Roman"/>
                      </a:endParaRPr>
                    </a:p>
                  </a:txBody>
                  <a:tcPr marL="90827" marR="90827" marT="0" marB="0"/>
                </a:tc>
              </a:tr>
              <a:tr h="482861">
                <a:tc>
                  <a:txBody>
                    <a:bodyPr/>
                    <a:lstStyle/>
                    <a:p>
                      <a:pPr>
                        <a:lnSpc>
                          <a:spcPct val="115000"/>
                        </a:lnSpc>
                        <a:spcAft>
                          <a:spcPts val="1000"/>
                        </a:spcAft>
                      </a:pPr>
                      <a:r>
                        <a:rPr lang="en-GB" sz="1100">
                          <a:effectLst/>
                        </a:rPr>
                        <a:t>Colon</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Colonoscopy only indicated when family history of colorectal cancer or polyposis.  Consider other, possibly co-inherited, causes as appropriate.</a:t>
                      </a:r>
                      <a:endParaRPr lang="en-GB" sz="1100">
                        <a:effectLst/>
                        <a:latin typeface="Calibri"/>
                        <a:ea typeface="Calibri"/>
                        <a:cs typeface="Times New Roman"/>
                      </a:endParaRPr>
                    </a:p>
                  </a:txBody>
                  <a:tcPr marL="90827" marR="90827" marT="0" marB="0"/>
                </a:tc>
              </a:tr>
              <a:tr h="641907">
                <a:tc>
                  <a:txBody>
                    <a:bodyPr/>
                    <a:lstStyle/>
                    <a:p>
                      <a:pPr>
                        <a:lnSpc>
                          <a:spcPct val="115000"/>
                        </a:lnSpc>
                        <a:spcAft>
                          <a:spcPts val="1000"/>
                        </a:spcAft>
                      </a:pPr>
                      <a:r>
                        <a:rPr lang="en-GB" sz="1100" dirty="0">
                          <a:effectLst/>
                        </a:rPr>
                        <a:t>Gastric</a:t>
                      </a:r>
                      <a:endParaRPr lang="en-GB" sz="1100" dirty="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Recommend Helicobacter pylori testing and eradication if required</a:t>
                      </a:r>
                    </a:p>
                    <a:p>
                      <a:pPr>
                        <a:lnSpc>
                          <a:spcPct val="115000"/>
                        </a:lnSpc>
                        <a:spcAft>
                          <a:spcPts val="1000"/>
                        </a:spcAft>
                      </a:pPr>
                      <a:r>
                        <a:rPr lang="en-GB" sz="1100">
                          <a:effectLst/>
                        </a:rPr>
                        <a:t>Endoscopy not indicated due to lack of evidence </a:t>
                      </a:r>
                      <a:endParaRPr lang="en-GB" sz="1100">
                        <a:effectLst/>
                        <a:latin typeface="Calibri"/>
                        <a:ea typeface="Calibri"/>
                        <a:cs typeface="Times New Roman"/>
                      </a:endParaRPr>
                    </a:p>
                  </a:txBody>
                  <a:tcPr marL="90827" marR="90827" marT="0" marB="0"/>
                </a:tc>
              </a:tr>
              <a:tr h="241431">
                <a:tc>
                  <a:txBody>
                    <a:bodyPr/>
                    <a:lstStyle/>
                    <a:p>
                      <a:pPr>
                        <a:lnSpc>
                          <a:spcPct val="115000"/>
                        </a:lnSpc>
                        <a:spcAft>
                          <a:spcPts val="1000"/>
                        </a:spcAft>
                      </a:pPr>
                      <a:r>
                        <a:rPr lang="en-GB" sz="1100">
                          <a:effectLst/>
                        </a:rPr>
                        <a:t>Skin</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Annual dermatology review from 18yrs (GP or Dermatology)</a:t>
                      </a:r>
                      <a:endParaRPr lang="en-GB" sz="1100">
                        <a:effectLst/>
                        <a:latin typeface="Calibri"/>
                        <a:ea typeface="Calibri"/>
                        <a:cs typeface="Times New Roman"/>
                      </a:endParaRPr>
                    </a:p>
                  </a:txBody>
                  <a:tcPr marL="90827" marR="90827" marT="0" marB="0"/>
                </a:tc>
              </a:tr>
              <a:tr h="1366199">
                <a:tc>
                  <a:txBody>
                    <a:bodyPr/>
                    <a:lstStyle/>
                    <a:p>
                      <a:pPr>
                        <a:lnSpc>
                          <a:spcPct val="115000"/>
                        </a:lnSpc>
                        <a:spcAft>
                          <a:spcPts val="1000"/>
                        </a:spcAft>
                      </a:pPr>
                      <a:r>
                        <a:rPr lang="en-GB" sz="1100">
                          <a:effectLst/>
                        </a:rPr>
                        <a:t>Physical examination</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a:effectLst/>
                        </a:rPr>
                        <a:t>Full physical examination 3-4 monthly in children (including blood pressure, anthropometric measurements, signs of virilisation and neurological exam)</a:t>
                      </a:r>
                    </a:p>
                    <a:p>
                      <a:pPr>
                        <a:lnSpc>
                          <a:spcPct val="115000"/>
                        </a:lnSpc>
                        <a:spcAft>
                          <a:spcPts val="1000"/>
                        </a:spcAft>
                      </a:pPr>
                      <a:r>
                        <a:rPr lang="en-GB" sz="1100">
                          <a:effectLst/>
                        </a:rPr>
                        <a:t>Routine physical examination not recommended in adults – advise detailed discussion of “red flag” symptoms and low threshold for fast track referral of persistent or unusual symptoms</a:t>
                      </a:r>
                      <a:endParaRPr lang="en-GB" sz="1100">
                        <a:effectLst/>
                        <a:latin typeface="Calibri"/>
                        <a:ea typeface="Calibri"/>
                        <a:cs typeface="Times New Roman"/>
                      </a:endParaRPr>
                    </a:p>
                  </a:txBody>
                  <a:tcPr marL="90827" marR="90827" marT="0" marB="0"/>
                </a:tc>
              </a:tr>
              <a:tr h="482861">
                <a:tc>
                  <a:txBody>
                    <a:bodyPr/>
                    <a:lstStyle/>
                    <a:p>
                      <a:pPr>
                        <a:lnSpc>
                          <a:spcPct val="115000"/>
                        </a:lnSpc>
                        <a:spcAft>
                          <a:spcPts val="1000"/>
                        </a:spcAft>
                      </a:pPr>
                      <a:r>
                        <a:rPr lang="en-GB" sz="1100">
                          <a:effectLst/>
                        </a:rPr>
                        <a:t>Other</a:t>
                      </a:r>
                      <a:endParaRPr lang="en-GB" sz="1100">
                        <a:effectLst/>
                        <a:latin typeface="Calibri"/>
                        <a:ea typeface="Calibri"/>
                        <a:cs typeface="Times New Roman"/>
                      </a:endParaRPr>
                    </a:p>
                  </a:txBody>
                  <a:tcPr marL="90827" marR="90827" marT="0" marB="0"/>
                </a:tc>
                <a:tc>
                  <a:txBody>
                    <a:bodyPr/>
                    <a:lstStyle/>
                    <a:p>
                      <a:pPr>
                        <a:lnSpc>
                          <a:spcPct val="115000"/>
                        </a:lnSpc>
                        <a:spcAft>
                          <a:spcPts val="1000"/>
                        </a:spcAft>
                      </a:pPr>
                      <a:r>
                        <a:rPr lang="en-GB" sz="1100" dirty="0">
                          <a:effectLst/>
                        </a:rPr>
                        <a:t>Recommend detailed discussion of “red flag” symptoms in both children and adults and provide information on relevant resources  </a:t>
                      </a:r>
                      <a:endParaRPr lang="en-GB" sz="1100" dirty="0">
                        <a:effectLst/>
                        <a:latin typeface="Calibri"/>
                        <a:ea typeface="Calibri"/>
                        <a:cs typeface="Times New Roman"/>
                      </a:endParaRPr>
                    </a:p>
                  </a:txBody>
                  <a:tcPr marL="90827" marR="90827" marT="0" marB="0"/>
                </a:tc>
              </a:tr>
            </a:tbl>
          </a:graphicData>
        </a:graphic>
      </p:graphicFrame>
      <p:sp>
        <p:nvSpPr>
          <p:cNvPr id="6" name="Title 5"/>
          <p:cNvSpPr>
            <a:spLocks noGrp="1"/>
          </p:cNvSpPr>
          <p:nvPr>
            <p:ph type="title"/>
          </p:nvPr>
        </p:nvSpPr>
        <p:spPr>
          <a:xfrm>
            <a:off x="609600" y="-27384"/>
            <a:ext cx="10972800" cy="1143000"/>
          </a:xfrm>
        </p:spPr>
        <p:txBody>
          <a:bodyPr>
            <a:normAutofit/>
          </a:bodyPr>
          <a:lstStyle/>
          <a:p>
            <a:r>
              <a:rPr lang="en-GB" sz="2800" b="1" dirty="0" smtClean="0"/>
              <a:t>UK Consensus Group Recommendations</a:t>
            </a:r>
            <a:endParaRPr lang="en-GB" sz="2800" b="1" dirty="0"/>
          </a:p>
        </p:txBody>
      </p:sp>
    </p:spTree>
    <p:extLst>
      <p:ext uri="{BB962C8B-B14F-4D97-AF65-F5344CB8AC3E}">
        <p14:creationId xmlns:p14="http://schemas.microsoft.com/office/powerpoint/2010/main" val="2762275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3FE37C-FC41-4BE0-865F-9EA763F27F76}"/>
              </a:ext>
            </a:extLst>
          </p:cNvPr>
          <p:cNvSpPr>
            <a:spLocks noGrp="1"/>
          </p:cNvSpPr>
          <p:nvPr>
            <p:ph type="title"/>
          </p:nvPr>
        </p:nvSpPr>
        <p:spPr/>
        <p:txBody>
          <a:bodyPr/>
          <a:lstStyle/>
          <a:p>
            <a:r>
              <a:rPr lang="en-GB" dirty="0"/>
              <a:t>Barriers to implementation</a:t>
            </a:r>
          </a:p>
        </p:txBody>
      </p:sp>
      <p:sp>
        <p:nvSpPr>
          <p:cNvPr id="3" name="Content Placeholder 2">
            <a:extLst>
              <a:ext uri="{FF2B5EF4-FFF2-40B4-BE49-F238E27FC236}">
                <a16:creationId xmlns:a16="http://schemas.microsoft.com/office/drawing/2014/main" xmlns="" id="{70B359D3-BBF3-4E74-A1E6-20CB797DD564}"/>
              </a:ext>
            </a:extLst>
          </p:cNvPr>
          <p:cNvSpPr>
            <a:spLocks noGrp="1"/>
          </p:cNvSpPr>
          <p:nvPr>
            <p:ph idx="1"/>
          </p:nvPr>
        </p:nvSpPr>
        <p:spPr/>
        <p:txBody>
          <a:bodyPr/>
          <a:lstStyle/>
          <a:p>
            <a:r>
              <a:rPr lang="en-GB" dirty="0"/>
              <a:t>Radiology expertise</a:t>
            </a:r>
          </a:p>
          <a:p>
            <a:r>
              <a:rPr lang="en-GB" dirty="0"/>
              <a:t>Radiology capacity</a:t>
            </a:r>
          </a:p>
          <a:p>
            <a:r>
              <a:rPr lang="en-GB" dirty="0"/>
              <a:t>MRI scanner </a:t>
            </a:r>
          </a:p>
          <a:p>
            <a:r>
              <a:rPr lang="en-GB" dirty="0"/>
              <a:t>Funding source</a:t>
            </a:r>
          </a:p>
        </p:txBody>
      </p:sp>
    </p:spTree>
    <p:extLst>
      <p:ext uri="{BB962C8B-B14F-4D97-AF65-F5344CB8AC3E}">
        <p14:creationId xmlns:p14="http://schemas.microsoft.com/office/powerpoint/2010/main" val="37654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4C7A64-EE5D-45AF-8729-E913CC1791A1}"/>
              </a:ext>
            </a:extLst>
          </p:cNvPr>
          <p:cNvSpPr>
            <a:spLocks noGrp="1"/>
          </p:cNvSpPr>
          <p:nvPr>
            <p:ph type="title"/>
          </p:nvPr>
        </p:nvSpPr>
        <p:spPr/>
        <p:txBody>
          <a:bodyPr/>
          <a:lstStyle/>
          <a:p>
            <a:r>
              <a:rPr lang="en-GB" dirty="0"/>
              <a:t>Commissioning</a:t>
            </a:r>
          </a:p>
        </p:txBody>
      </p:sp>
      <p:graphicFrame>
        <p:nvGraphicFramePr>
          <p:cNvPr id="4" name="Content Placeholder 3">
            <a:extLst>
              <a:ext uri="{FF2B5EF4-FFF2-40B4-BE49-F238E27FC236}">
                <a16:creationId xmlns:a16="http://schemas.microsoft.com/office/drawing/2014/main" xmlns="" id="{F8B3D3CD-083B-4753-8285-7F198DD61340}"/>
              </a:ext>
            </a:extLst>
          </p:cNvPr>
          <p:cNvGraphicFramePr>
            <a:graphicFrameLocks noGrp="1"/>
          </p:cNvGraphicFramePr>
          <p:nvPr>
            <p:ph idx="1"/>
            <p:extLst>
              <p:ext uri="{D42A27DB-BD31-4B8C-83A1-F6EECF244321}">
                <p14:modId xmlns:p14="http://schemas.microsoft.com/office/powerpoint/2010/main" val="2799373812"/>
              </p:ext>
            </p:extLst>
          </p:nvPr>
        </p:nvGraphicFramePr>
        <p:xfrm>
          <a:off x="-1233055" y="1960562"/>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Arrow: Left 4">
            <a:extLst>
              <a:ext uri="{FF2B5EF4-FFF2-40B4-BE49-F238E27FC236}">
                <a16:creationId xmlns:a16="http://schemas.microsoft.com/office/drawing/2014/main" xmlns="" id="{5151A779-3C2A-47B5-BE96-4C5C2FDC4BDA}"/>
              </a:ext>
            </a:extLst>
          </p:cNvPr>
          <p:cNvSpPr/>
          <p:nvPr/>
        </p:nvSpPr>
        <p:spPr>
          <a:xfrm rot="19760535">
            <a:off x="1623218" y="2353307"/>
            <a:ext cx="1179382" cy="313833"/>
          </a:xfrm>
          <a:prstGeom prst="leftArrow">
            <a:avLst>
              <a:gd name="adj1" fmla="val 50000"/>
              <a:gd name="adj2" fmla="val 60820"/>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Left 5">
            <a:extLst>
              <a:ext uri="{FF2B5EF4-FFF2-40B4-BE49-F238E27FC236}">
                <a16:creationId xmlns:a16="http://schemas.microsoft.com/office/drawing/2014/main" xmlns="" id="{A1A262A9-655B-450C-B8FD-56C81EDE3D70}"/>
              </a:ext>
            </a:extLst>
          </p:cNvPr>
          <p:cNvSpPr/>
          <p:nvPr/>
        </p:nvSpPr>
        <p:spPr>
          <a:xfrm rot="12593896">
            <a:off x="5234451" y="2382568"/>
            <a:ext cx="1179382" cy="255310"/>
          </a:xfrm>
          <a:prstGeom prst="leftArrow">
            <a:avLst>
              <a:gd name="adj1" fmla="val 50000"/>
              <a:gd name="adj2" fmla="val 7205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a:extLst>
              <a:ext uri="{FF2B5EF4-FFF2-40B4-BE49-F238E27FC236}">
                <a16:creationId xmlns:a16="http://schemas.microsoft.com/office/drawing/2014/main" xmlns="" id="{DFE8DEEF-00A1-4C64-8F4A-ED9C2234B968}"/>
              </a:ext>
            </a:extLst>
          </p:cNvPr>
          <p:cNvSpPr txBox="1">
            <a:spLocks/>
          </p:cNvSpPr>
          <p:nvPr/>
        </p:nvSpPr>
        <p:spPr>
          <a:xfrm>
            <a:off x="7213539" y="1690688"/>
            <a:ext cx="4850624" cy="4351338"/>
          </a:xfrm>
          <a:prstGeom prst="rect">
            <a:avLst/>
          </a:prstGeom>
          <a:solidFill>
            <a:srgbClr val="92D050"/>
          </a:solidFill>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fontAlgn="base"/>
            <a:r>
              <a:rPr lang="en-GB" dirty="0"/>
              <a:t>Armed forces</a:t>
            </a:r>
          </a:p>
          <a:p>
            <a:pPr algn="ctr" fontAlgn="base"/>
            <a:r>
              <a:rPr lang="en-GB" dirty="0"/>
              <a:t>Commissioning for carers</a:t>
            </a:r>
          </a:p>
          <a:p>
            <a:pPr algn="ctr" fontAlgn="base"/>
            <a:r>
              <a:rPr lang="en-GB" dirty="0"/>
              <a:t>Critical care services</a:t>
            </a:r>
          </a:p>
          <a:p>
            <a:pPr algn="ctr" fontAlgn="base"/>
            <a:r>
              <a:rPr lang="en-GB" dirty="0"/>
              <a:t>Health and housing</a:t>
            </a:r>
          </a:p>
          <a:p>
            <a:pPr algn="ctr" fontAlgn="base"/>
            <a:r>
              <a:rPr lang="en-GB" dirty="0"/>
              <a:t>Health and justice</a:t>
            </a:r>
          </a:p>
          <a:p>
            <a:pPr algn="ctr" fontAlgn="base"/>
            <a:r>
              <a:rPr lang="en-GB" dirty="0"/>
              <a:t>Integrated Personal Commissioning</a:t>
            </a:r>
          </a:p>
          <a:p>
            <a:pPr algn="ctr" fontAlgn="base"/>
            <a:r>
              <a:rPr lang="en-GB" dirty="0"/>
              <a:t>Nutrition and hydration</a:t>
            </a:r>
          </a:p>
          <a:p>
            <a:pPr algn="ctr" fontAlgn="base"/>
            <a:r>
              <a:rPr lang="en-GB" dirty="0"/>
              <a:t>Primary care commissioning</a:t>
            </a:r>
          </a:p>
          <a:p>
            <a:pPr algn="ctr" fontAlgn="base"/>
            <a:r>
              <a:rPr lang="en-GB" dirty="0"/>
              <a:t>Primary care co-commissioning</a:t>
            </a:r>
          </a:p>
          <a:p>
            <a:pPr algn="ctr" fontAlgn="base"/>
            <a:r>
              <a:rPr lang="en-GB" dirty="0"/>
              <a:t>Public health commissioning</a:t>
            </a:r>
          </a:p>
          <a:p>
            <a:pPr algn="ctr" fontAlgn="base"/>
            <a:r>
              <a:rPr lang="en-GB" dirty="0">
                <a:solidFill>
                  <a:srgbClr val="FF0000"/>
                </a:solidFill>
              </a:rPr>
              <a:t>Specialised services</a:t>
            </a:r>
          </a:p>
          <a:p>
            <a:pPr algn="ctr"/>
            <a:endParaRPr lang="en-GB" dirty="0"/>
          </a:p>
        </p:txBody>
      </p:sp>
    </p:spTree>
    <p:extLst>
      <p:ext uri="{BB962C8B-B14F-4D97-AF65-F5344CB8AC3E}">
        <p14:creationId xmlns:p14="http://schemas.microsoft.com/office/powerpoint/2010/main" val="305688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F076E5-4A63-4665-9555-570CD4B0AF4A}"/>
              </a:ext>
            </a:extLst>
          </p:cNvPr>
          <p:cNvSpPr>
            <a:spLocks noGrp="1"/>
          </p:cNvSpPr>
          <p:nvPr>
            <p:ph type="title"/>
          </p:nvPr>
        </p:nvSpPr>
        <p:spPr/>
        <p:txBody>
          <a:bodyPr/>
          <a:lstStyle/>
          <a:p>
            <a:r>
              <a:rPr lang="en-GB" dirty="0"/>
              <a:t>Following meeting</a:t>
            </a:r>
          </a:p>
        </p:txBody>
      </p:sp>
      <p:sp>
        <p:nvSpPr>
          <p:cNvPr id="3" name="Content Placeholder 2">
            <a:extLst>
              <a:ext uri="{FF2B5EF4-FFF2-40B4-BE49-F238E27FC236}">
                <a16:creationId xmlns:a16="http://schemas.microsoft.com/office/drawing/2014/main" xmlns="" id="{57010406-88AA-41E3-BBA0-B50698129149}"/>
              </a:ext>
            </a:extLst>
          </p:cNvPr>
          <p:cNvSpPr>
            <a:spLocks noGrp="1"/>
          </p:cNvSpPr>
          <p:nvPr>
            <p:ph idx="1"/>
          </p:nvPr>
        </p:nvSpPr>
        <p:spPr/>
        <p:txBody>
          <a:bodyPr>
            <a:normAutofit fontScale="92500"/>
          </a:bodyPr>
          <a:lstStyle/>
          <a:p>
            <a:r>
              <a:rPr lang="en-GB" dirty="0"/>
              <a:t>Discussion with Edmund Jessop, NHSE Specialised Commissioning</a:t>
            </a:r>
          </a:p>
          <a:p>
            <a:r>
              <a:rPr lang="en-GB" dirty="0"/>
              <a:t>Advised to put in application for PPP for annual WB-MRI and brain MRI</a:t>
            </a:r>
          </a:p>
          <a:p>
            <a:r>
              <a:rPr lang="en-GB" dirty="0"/>
              <a:t>First step approval by Medical Genetics CRG (Clinical Reference Group)</a:t>
            </a:r>
          </a:p>
          <a:p>
            <a:pPr lvl="1"/>
            <a:r>
              <a:rPr lang="en-GB" dirty="0"/>
              <a:t>CRG= groups of clinicians, commissioners, public health experts and patients who use their specific knowledge and expertise to advise NHS England on the best ways that specialised services should be provided.</a:t>
            </a:r>
          </a:p>
          <a:p>
            <a:r>
              <a:rPr lang="en-GB" dirty="0"/>
              <a:t>Discussed October 2018 –agreed to support, pending review by Public Health</a:t>
            </a:r>
          </a:p>
          <a:p>
            <a:r>
              <a:rPr lang="en-GB" dirty="0"/>
              <a:t>Re-reviewed March 2019 (*CRG disbanded early 2019 and not reconvened)</a:t>
            </a:r>
          </a:p>
          <a:p>
            <a:r>
              <a:rPr lang="en-GB" dirty="0"/>
              <a:t>Application submitted June 2019</a:t>
            </a:r>
          </a:p>
        </p:txBody>
      </p:sp>
    </p:spTree>
    <p:extLst>
      <p:ext uri="{BB962C8B-B14F-4D97-AF65-F5344CB8AC3E}">
        <p14:creationId xmlns:p14="http://schemas.microsoft.com/office/powerpoint/2010/main" val="3388275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4DF1CF-B6DC-4654-8056-52F06B136579}"/>
              </a:ext>
            </a:extLst>
          </p:cNvPr>
          <p:cNvSpPr>
            <a:spLocks noGrp="1"/>
          </p:cNvSpPr>
          <p:nvPr>
            <p:ph type="title"/>
          </p:nvPr>
        </p:nvSpPr>
        <p:spPr/>
        <p:txBody>
          <a:bodyPr/>
          <a:lstStyle/>
          <a:p>
            <a:r>
              <a:rPr lang="en-GB" dirty="0"/>
              <a:t>Outcome</a:t>
            </a:r>
          </a:p>
        </p:txBody>
      </p:sp>
      <p:sp>
        <p:nvSpPr>
          <p:cNvPr id="3" name="Content Placeholder 2">
            <a:extLst>
              <a:ext uri="{FF2B5EF4-FFF2-40B4-BE49-F238E27FC236}">
                <a16:creationId xmlns:a16="http://schemas.microsoft.com/office/drawing/2014/main" xmlns="" id="{19F2AE62-DFA9-4A96-9824-D5367DD80118}"/>
              </a:ext>
            </a:extLst>
          </p:cNvPr>
          <p:cNvSpPr>
            <a:spLocks noGrp="1"/>
          </p:cNvSpPr>
          <p:nvPr>
            <p:ph idx="1"/>
          </p:nvPr>
        </p:nvSpPr>
        <p:spPr/>
        <p:txBody>
          <a:bodyPr>
            <a:normAutofit fontScale="92500" lnSpcReduction="10000"/>
          </a:bodyPr>
          <a:lstStyle/>
          <a:p>
            <a:r>
              <a:rPr lang="en-GB" dirty="0"/>
              <a:t>Considered by Specialised Commissioning, July 2019</a:t>
            </a:r>
          </a:p>
          <a:p>
            <a:r>
              <a:rPr lang="en-GB" dirty="0"/>
              <a:t>Letter received mid-August</a:t>
            </a:r>
          </a:p>
          <a:p>
            <a:r>
              <a:rPr lang="en-GB" dirty="0"/>
              <a:t>Specialised commissioning will not support national funding</a:t>
            </a:r>
          </a:p>
          <a:p>
            <a:pPr lvl="1"/>
            <a:r>
              <a:rPr lang="en-GB" dirty="0"/>
              <a:t>Reasoning largely that do not fund screening for other cancer predisposition syndromes</a:t>
            </a:r>
          </a:p>
          <a:p>
            <a:r>
              <a:rPr lang="en-GB" dirty="0"/>
              <a:t>Follow up teleconference late August</a:t>
            </a:r>
          </a:p>
          <a:p>
            <a:r>
              <a:rPr lang="en-GB" dirty="0"/>
              <a:t>Recommendations</a:t>
            </a:r>
          </a:p>
          <a:p>
            <a:pPr lvl="1"/>
            <a:r>
              <a:rPr lang="en-GB" dirty="0"/>
              <a:t>NHSE can make a policy statement advising as best </a:t>
            </a:r>
            <a:r>
              <a:rPr lang="en-GB" dirty="0" smtClean="0"/>
              <a:t>practice/standard of care, </a:t>
            </a:r>
            <a:r>
              <a:rPr lang="en-GB" dirty="0"/>
              <a:t>but funding will need to be sought locally </a:t>
            </a:r>
          </a:p>
          <a:p>
            <a:pPr lvl="1"/>
            <a:r>
              <a:rPr lang="en-GB" dirty="0"/>
              <a:t>Provide further evidence of why LFS different to other cancer predisposition syndromes</a:t>
            </a:r>
          </a:p>
          <a:p>
            <a:pPr lvl="1"/>
            <a:r>
              <a:rPr lang="en-GB" dirty="0"/>
              <a:t>Discuss further with Higher Specialised Commissioning</a:t>
            </a:r>
          </a:p>
        </p:txBody>
      </p:sp>
    </p:spTree>
    <p:extLst>
      <p:ext uri="{BB962C8B-B14F-4D97-AF65-F5344CB8AC3E}">
        <p14:creationId xmlns:p14="http://schemas.microsoft.com/office/powerpoint/2010/main" val="1608948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1291</Words>
  <Application>Microsoft Office PowerPoint</Application>
  <PresentationFormat>Custom</PresentationFormat>
  <Paragraphs>130</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Update on NHS LFS Screening Protocol</vt:lpstr>
      <vt:lpstr>Background : Screening recommendations in LFS</vt:lpstr>
      <vt:lpstr>PowerPoint Presentation</vt:lpstr>
      <vt:lpstr>UK Consensus Meeting –6th July 2018</vt:lpstr>
      <vt:lpstr>UK Consensus Group Recommendations</vt:lpstr>
      <vt:lpstr>Barriers to implementation</vt:lpstr>
      <vt:lpstr>Commissioning</vt:lpstr>
      <vt:lpstr>Following meeting</vt:lpstr>
      <vt:lpstr>Outcome</vt:lpstr>
      <vt:lpstr>Conflicting factors</vt:lpstr>
      <vt:lpstr>What has been happening locally</vt:lpstr>
      <vt:lpstr>What can we do next?</vt:lpstr>
      <vt:lpstr>Appeal?</vt:lpstr>
      <vt:lpstr>Specialised Services</vt:lpstr>
      <vt:lpstr>PowerPoint Presentation</vt:lpstr>
      <vt:lpstr>Pursue different funding stream?</vt:lpstr>
      <vt:lpstr>Higher Specialised Commissioning</vt:lpstr>
      <vt:lpstr>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NHS LFS Screening Protocol</dc:title>
  <dc:creator>Dan Shirley</dc:creator>
  <cp:lastModifiedBy>Helen Hanson</cp:lastModifiedBy>
  <cp:revision>6</cp:revision>
  <dcterms:created xsi:type="dcterms:W3CDTF">2019-09-05T19:55:12Z</dcterms:created>
  <dcterms:modified xsi:type="dcterms:W3CDTF">2019-09-05T21:00:27Z</dcterms:modified>
</cp:coreProperties>
</file>